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22"/>
  </p:notesMasterIdLst>
  <p:sldIdLst>
    <p:sldId id="258" r:id="rId2"/>
    <p:sldId id="281" r:id="rId3"/>
    <p:sldId id="279" r:id="rId4"/>
    <p:sldId id="280" r:id="rId5"/>
    <p:sldId id="260" r:id="rId6"/>
    <p:sldId id="277" r:id="rId7"/>
    <p:sldId id="261" r:id="rId8"/>
    <p:sldId id="267" r:id="rId9"/>
    <p:sldId id="262" r:id="rId10"/>
    <p:sldId id="263" r:id="rId11"/>
    <p:sldId id="264" r:id="rId12"/>
    <p:sldId id="266" r:id="rId13"/>
    <p:sldId id="268" r:id="rId14"/>
    <p:sldId id="269" r:id="rId15"/>
    <p:sldId id="270" r:id="rId16"/>
    <p:sldId id="273" r:id="rId17"/>
    <p:sldId id="276" r:id="rId18"/>
    <p:sldId id="274" r:id="rId19"/>
    <p:sldId id="278"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7A6584-8ADE-4127-BEA5-E841AB924054}">
          <p14:sldIdLst>
            <p14:sldId id="258"/>
            <p14:sldId id="281"/>
            <p14:sldId id="279"/>
            <p14:sldId id="280"/>
          </p14:sldIdLst>
        </p14:section>
        <p14:section name="Ingress" id="{A35EF3DC-FC6C-44B4-ADAA-AF233B3CDB1C}">
          <p14:sldIdLst>
            <p14:sldId id="260"/>
            <p14:sldId id="277"/>
          </p14:sldIdLst>
        </p14:section>
        <p14:section name="Gateway API" id="{EEA84F63-0914-4FC3-A396-0F26F20DB63F}">
          <p14:sldIdLst>
            <p14:sldId id="261"/>
          </p14:sldIdLst>
        </p14:section>
        <p14:section name="Migration Disgust" id="{3BFA0F01-FD19-47D2-AF1F-8C50BDC43F21}">
          <p14:sldIdLst>
            <p14:sldId id="267"/>
            <p14:sldId id="262"/>
            <p14:sldId id="263"/>
            <p14:sldId id="264"/>
            <p14:sldId id="266"/>
            <p14:sldId id="268"/>
            <p14:sldId id="269"/>
          </p14:sldIdLst>
        </p14:section>
        <p14:section name="Getting Practical" id="{6BA6D62B-D0DC-4EED-9AC0-53459180FC4B}">
          <p14:sldIdLst>
            <p14:sldId id="270"/>
            <p14:sldId id="273"/>
            <p14:sldId id="276"/>
            <p14:sldId id="274"/>
            <p14:sldId id="278"/>
          </p14:sldIdLst>
        </p14:section>
        <p14:section name="Closing" id="{AC0ECE95-0A7A-4D9F-A197-3304B8236F6E}">
          <p14:sldIdLst>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3"/>
  </p:normalViewPr>
  <p:slideViewPr>
    <p:cSldViewPr snapToGrid="0">
      <p:cViewPr varScale="1">
        <p:scale>
          <a:sx n="131" d="100"/>
          <a:sy n="131" d="100"/>
        </p:scale>
        <p:origin x="888"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CF69-3323-49BB-8E78-11C44BA0016B}" type="datetimeFigureOut">
              <a:t>11/15/24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DC041-EDD9-4717-BE50-B98F356B3A59}" type="slidenum">
              <a:t>‹#›</a:t>
            </a:fld>
            <a:endParaRPr lang="en-US"/>
          </a:p>
        </p:txBody>
      </p:sp>
    </p:spTree>
    <p:extLst>
      <p:ext uri="{BB962C8B-B14F-4D97-AF65-F5344CB8AC3E}">
        <p14:creationId xmlns:p14="http://schemas.microsoft.com/office/powerpoint/2010/main" val="811299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cfa4a82f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cfa4a82f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Your local sysadmin, </a:t>
            </a:r>
            <a:r>
              <a:rPr lang="en-US" err="1">
                <a:cs typeface="Calibri"/>
              </a:rPr>
              <a:t>devops</a:t>
            </a:r>
            <a:r>
              <a:rPr lang="en-US">
                <a:cs typeface="Calibri"/>
              </a:rPr>
              <a:t> or platform engineer when they hear the word migration</a:t>
            </a:r>
          </a:p>
        </p:txBody>
      </p:sp>
      <p:sp>
        <p:nvSpPr>
          <p:cNvPr id="4" name="Slide Number Placeholder 3"/>
          <p:cNvSpPr>
            <a:spLocks noGrp="1"/>
          </p:cNvSpPr>
          <p:nvPr>
            <p:ph type="sldNum" sz="quarter" idx="5"/>
          </p:nvPr>
        </p:nvSpPr>
        <p:spPr/>
        <p:txBody>
          <a:bodyPr/>
          <a:lstStyle/>
          <a:p>
            <a:fld id="{EBEDC041-EDD9-4717-BE50-B98F356B3A59}" type="slidenum">
              <a:rPr lang="en-US"/>
              <a:t>10</a:t>
            </a:fld>
            <a:endParaRPr lang="en-US"/>
          </a:p>
        </p:txBody>
      </p:sp>
    </p:spTree>
    <p:extLst>
      <p:ext uri="{BB962C8B-B14F-4D97-AF65-F5344CB8AC3E}">
        <p14:creationId xmlns:p14="http://schemas.microsoft.com/office/powerpoint/2010/main" val="1079781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Your local sysadmin, </a:t>
            </a:r>
            <a:r>
              <a:rPr lang="en-US" err="1">
                <a:cs typeface="Calibri"/>
              </a:rPr>
              <a:t>devops</a:t>
            </a:r>
            <a:r>
              <a:rPr lang="en-US">
                <a:cs typeface="Calibri"/>
              </a:rPr>
              <a:t> or platform engineer when they hear the word migration</a:t>
            </a:r>
          </a:p>
        </p:txBody>
      </p:sp>
      <p:sp>
        <p:nvSpPr>
          <p:cNvPr id="4" name="Slide Number Placeholder 3"/>
          <p:cNvSpPr>
            <a:spLocks noGrp="1"/>
          </p:cNvSpPr>
          <p:nvPr>
            <p:ph type="sldNum" sz="quarter" idx="5"/>
          </p:nvPr>
        </p:nvSpPr>
        <p:spPr/>
        <p:txBody>
          <a:bodyPr/>
          <a:lstStyle/>
          <a:p>
            <a:fld id="{EBEDC041-EDD9-4717-BE50-B98F356B3A59}" type="slidenum">
              <a:rPr lang="en-US"/>
              <a:t>11</a:t>
            </a:fld>
            <a:endParaRPr lang="en-US"/>
          </a:p>
        </p:txBody>
      </p:sp>
    </p:spTree>
    <p:extLst>
      <p:ext uri="{BB962C8B-B14F-4D97-AF65-F5344CB8AC3E}">
        <p14:creationId xmlns:p14="http://schemas.microsoft.com/office/powerpoint/2010/main" val="66281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Your local sysadmin, </a:t>
            </a:r>
            <a:r>
              <a:rPr lang="en-US" err="1">
                <a:cs typeface="Calibri"/>
              </a:rPr>
              <a:t>devops</a:t>
            </a:r>
            <a:r>
              <a:rPr lang="en-US">
                <a:cs typeface="Calibri"/>
              </a:rPr>
              <a:t> or platform engineer when they hear the word migration</a:t>
            </a:r>
          </a:p>
        </p:txBody>
      </p:sp>
      <p:sp>
        <p:nvSpPr>
          <p:cNvPr id="4" name="Slide Number Placeholder 3"/>
          <p:cNvSpPr>
            <a:spLocks noGrp="1"/>
          </p:cNvSpPr>
          <p:nvPr>
            <p:ph type="sldNum" sz="quarter" idx="5"/>
          </p:nvPr>
        </p:nvSpPr>
        <p:spPr/>
        <p:txBody>
          <a:bodyPr/>
          <a:lstStyle/>
          <a:p>
            <a:fld id="{EBEDC041-EDD9-4717-BE50-B98F356B3A59}" type="slidenum">
              <a:rPr lang="en-US"/>
              <a:t>12</a:t>
            </a:fld>
            <a:endParaRPr lang="en-US"/>
          </a:p>
        </p:txBody>
      </p:sp>
    </p:spTree>
    <p:extLst>
      <p:ext uri="{BB962C8B-B14F-4D97-AF65-F5344CB8AC3E}">
        <p14:creationId xmlns:p14="http://schemas.microsoft.com/office/powerpoint/2010/main" val="756434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Status quo disrupted for yet unrealized value – this means that there are $$$ and customer trust lost for benefits that you can't see yet (because you haven't completed the migration yet). </a:t>
            </a:r>
          </a:p>
          <a:p>
            <a:endParaRPr lang="en-US">
              <a:cs typeface="Calibri"/>
            </a:endParaRPr>
          </a:p>
          <a:p>
            <a:r>
              <a:rPr lang="en-US">
                <a:cs typeface="Calibri"/>
              </a:rPr>
              <a:t>Networks fail in very brutal ways, and it can leave customers feeling veery </a:t>
            </a:r>
            <a:r>
              <a:rPr lang="en-US" err="1">
                <a:cs typeface="Calibri"/>
              </a:rPr>
              <a:t>frustrateed</a:t>
            </a:r>
            <a:endParaRPr lang="en-US">
              <a:cs typeface="Calibri"/>
            </a:endParaRPr>
          </a:p>
        </p:txBody>
      </p:sp>
      <p:sp>
        <p:nvSpPr>
          <p:cNvPr id="4" name="Slide Number Placeholder 3"/>
          <p:cNvSpPr>
            <a:spLocks noGrp="1"/>
          </p:cNvSpPr>
          <p:nvPr>
            <p:ph type="sldNum" sz="quarter" idx="5"/>
          </p:nvPr>
        </p:nvSpPr>
        <p:spPr/>
        <p:txBody>
          <a:bodyPr/>
          <a:lstStyle/>
          <a:p>
            <a:fld id="{EBEDC041-EDD9-4717-BE50-B98F356B3A59}" type="slidenum">
              <a:rPr lang="en-US"/>
              <a:t>13</a:t>
            </a:fld>
            <a:endParaRPr lang="en-US"/>
          </a:p>
        </p:txBody>
      </p:sp>
    </p:spTree>
    <p:extLst>
      <p:ext uri="{BB962C8B-B14F-4D97-AF65-F5344CB8AC3E}">
        <p14:creationId xmlns:p14="http://schemas.microsoft.com/office/powerpoint/2010/main" val="3177080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 successful in any migration (not just Ingress -&gt; Gateway API), you need to have the right mindset, so here are some general principles that I've found helpful in the past</a:t>
            </a:r>
          </a:p>
          <a:p>
            <a:endParaRPr lang="en-US"/>
          </a:p>
          <a:p>
            <a:r>
              <a:rPr lang="en-US"/>
              <a:t>1. Plan to succeed through  </a:t>
            </a:r>
          </a:p>
        </p:txBody>
      </p:sp>
      <p:sp>
        <p:nvSpPr>
          <p:cNvPr id="4" name="Slide Number Placeholder 3"/>
          <p:cNvSpPr>
            <a:spLocks noGrp="1"/>
          </p:cNvSpPr>
          <p:nvPr>
            <p:ph type="sldNum" sz="quarter" idx="5"/>
          </p:nvPr>
        </p:nvSpPr>
        <p:spPr/>
        <p:txBody>
          <a:bodyPr/>
          <a:lstStyle/>
          <a:p>
            <a:fld id="{EBEDC041-EDD9-4717-BE50-B98F356B3A59}" type="slidenum">
              <a:rPr lang="en-US" smtClean="0"/>
              <a:t>14</a:t>
            </a:fld>
            <a:endParaRPr lang="en-US"/>
          </a:p>
        </p:txBody>
      </p:sp>
    </p:spTree>
    <p:extLst>
      <p:ext uri="{BB962C8B-B14F-4D97-AF65-F5344CB8AC3E}">
        <p14:creationId xmlns:p14="http://schemas.microsoft.com/office/powerpoint/2010/main" val="205354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walk through the traffic flow: first traffic will hit your CDN/DNS layer which will perform weighted routing when your a</a:t>
            </a:r>
          </a:p>
        </p:txBody>
      </p:sp>
      <p:sp>
        <p:nvSpPr>
          <p:cNvPr id="4" name="Slide Number Placeholder 3"/>
          <p:cNvSpPr>
            <a:spLocks noGrp="1"/>
          </p:cNvSpPr>
          <p:nvPr>
            <p:ph type="sldNum" sz="quarter" idx="5"/>
          </p:nvPr>
        </p:nvSpPr>
        <p:spPr/>
        <p:txBody>
          <a:bodyPr/>
          <a:lstStyle/>
          <a:p>
            <a:fld id="{EBEDC041-EDD9-4717-BE50-B98F356B3A59}" type="slidenum">
              <a:rPr lang="en-US" smtClean="0"/>
              <a:t>19</a:t>
            </a:fld>
            <a:endParaRPr lang="en-US"/>
          </a:p>
        </p:txBody>
      </p:sp>
    </p:spTree>
    <p:extLst>
      <p:ext uri="{BB962C8B-B14F-4D97-AF65-F5344CB8AC3E}">
        <p14:creationId xmlns:p14="http://schemas.microsoft.com/office/powerpoint/2010/main" val="2643929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you've probably heard by now, Gateway API is the new standard for L7 traffic management in Kubernetes. Now, the </a:t>
            </a:r>
            <a:r>
              <a:rPr lang="en-US"/>
              <a:t>Ingress API isn't going away, but </a:t>
            </a:r>
            <a:r>
              <a:rPr lang="en-US">
                <a:cs typeface="Calibri"/>
              </a:rPr>
              <a:t>it has been frozen and all new development/new adoption is being redirected to Gateway API. I'm not going to go through all of the features during this talk because there are so many other amazing speakers at this conference who are going to walk you through everything you need to know about using Gateway API. What I want to talk to you about is how you get there if you're already using Ingress</a:t>
            </a:r>
          </a:p>
        </p:txBody>
      </p:sp>
      <p:sp>
        <p:nvSpPr>
          <p:cNvPr id="4" name="Slide Number Placeholder 3"/>
          <p:cNvSpPr>
            <a:spLocks noGrp="1"/>
          </p:cNvSpPr>
          <p:nvPr>
            <p:ph type="sldNum" sz="quarter" idx="5"/>
          </p:nvPr>
        </p:nvSpPr>
        <p:spPr/>
        <p:txBody>
          <a:bodyPr/>
          <a:lstStyle/>
          <a:p>
            <a:fld id="{EBEDC041-EDD9-4717-BE50-B98F356B3A59}" type="slidenum">
              <a:rPr lang="en-US"/>
              <a:t>2</a:t>
            </a:fld>
            <a:endParaRPr lang="en-US"/>
          </a:p>
        </p:txBody>
      </p:sp>
    </p:spTree>
    <p:extLst>
      <p:ext uri="{BB962C8B-B14F-4D97-AF65-F5344CB8AC3E}">
        <p14:creationId xmlns:p14="http://schemas.microsoft.com/office/powerpoint/2010/main" val="152889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when you read the title of this talk, something like this probably popped into your mind. "Oh this Keith guy's got this simple technique that's </a:t>
            </a:r>
            <a:r>
              <a:rPr lang="en-US" err="1"/>
              <a:t>gonna</a:t>
            </a:r>
            <a:r>
              <a:rPr lang="en-US"/>
              <a:t> make this completely painless". Well I regret to inform you...</a:t>
            </a:r>
            <a:endParaRPr lang="en-US">
              <a:cs typeface="+mn-lt"/>
            </a:endParaRPr>
          </a:p>
          <a:p>
            <a:endParaRPr lang="en-US">
              <a:cs typeface="Calibri"/>
            </a:endParaRPr>
          </a:p>
        </p:txBody>
      </p:sp>
      <p:sp>
        <p:nvSpPr>
          <p:cNvPr id="4" name="Slide Number Placeholder 3"/>
          <p:cNvSpPr>
            <a:spLocks noGrp="1"/>
          </p:cNvSpPr>
          <p:nvPr>
            <p:ph type="sldNum" sz="quarter" idx="5"/>
          </p:nvPr>
        </p:nvSpPr>
        <p:spPr/>
        <p:txBody>
          <a:bodyPr/>
          <a:lstStyle/>
          <a:p>
            <a:fld id="{EBEDC041-EDD9-4717-BE50-B98F356B3A59}" type="slidenum">
              <a:rPr lang="en-US"/>
              <a:t>3</a:t>
            </a:fld>
            <a:endParaRPr lang="en-US"/>
          </a:p>
        </p:txBody>
      </p:sp>
    </p:spTree>
    <p:extLst>
      <p:ext uri="{BB962C8B-B14F-4D97-AF65-F5344CB8AC3E}">
        <p14:creationId xmlns:p14="http://schemas.microsoft.com/office/powerpoint/2010/main" val="1113645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...that this isn't that. Unfortunately there's no simple solution to make things go perfectly. But what I hope to leave you with today is a strategy to help you head into a migration with all of the tools you need to be successful. </a:t>
            </a:r>
          </a:p>
        </p:txBody>
      </p:sp>
      <p:sp>
        <p:nvSpPr>
          <p:cNvPr id="4" name="Slide Number Placeholder 3"/>
          <p:cNvSpPr>
            <a:spLocks noGrp="1"/>
          </p:cNvSpPr>
          <p:nvPr>
            <p:ph type="sldNum" sz="quarter" idx="5"/>
          </p:nvPr>
        </p:nvSpPr>
        <p:spPr/>
        <p:txBody>
          <a:bodyPr/>
          <a:lstStyle/>
          <a:p>
            <a:fld id="{EBEDC041-EDD9-4717-BE50-B98F356B3A59}" type="slidenum">
              <a:rPr lang="en-US"/>
              <a:t>4</a:t>
            </a:fld>
            <a:endParaRPr lang="en-US"/>
          </a:p>
        </p:txBody>
      </p:sp>
    </p:spTree>
    <p:extLst>
      <p:ext uri="{BB962C8B-B14F-4D97-AF65-F5344CB8AC3E}">
        <p14:creationId xmlns:p14="http://schemas.microsoft.com/office/powerpoint/2010/main" val="191162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start with a high level overview of Ingress API. Even though we describe it as one API, it's </a:t>
            </a:r>
            <a:r>
              <a:rPr lang="en-US" err="1">
                <a:cs typeface="Calibri"/>
              </a:rPr>
              <a:t>actualy</a:t>
            </a:r>
            <a:r>
              <a:rPr lang="en-US">
                <a:cs typeface="Calibri"/>
              </a:rPr>
              <a:t> composed of 2 CRDs</a:t>
            </a:r>
          </a:p>
        </p:txBody>
      </p:sp>
      <p:sp>
        <p:nvSpPr>
          <p:cNvPr id="4" name="Slide Number Placeholder 3"/>
          <p:cNvSpPr>
            <a:spLocks noGrp="1"/>
          </p:cNvSpPr>
          <p:nvPr>
            <p:ph type="sldNum" sz="quarter" idx="5"/>
          </p:nvPr>
        </p:nvSpPr>
        <p:spPr/>
        <p:txBody>
          <a:bodyPr/>
          <a:lstStyle/>
          <a:p>
            <a:fld id="{EBEDC041-EDD9-4717-BE50-B98F356B3A59}" type="slidenum">
              <a:rPr lang="en-US"/>
              <a:t>5</a:t>
            </a:fld>
            <a:endParaRPr lang="en-US"/>
          </a:p>
        </p:txBody>
      </p:sp>
    </p:spTree>
    <p:extLst>
      <p:ext uri="{BB962C8B-B14F-4D97-AF65-F5344CB8AC3E}">
        <p14:creationId xmlns:p14="http://schemas.microsoft.com/office/powerpoint/2010/main" val="1597123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is how we typically see ingress resources applied. You've got a platform admin deploying the ingress controller and the ingress class and then app developers  are able to create Ingress resources (often one per app!) for their applications</a:t>
            </a:r>
          </a:p>
        </p:txBody>
      </p:sp>
      <p:sp>
        <p:nvSpPr>
          <p:cNvPr id="4" name="Slide Number Placeholder 3"/>
          <p:cNvSpPr>
            <a:spLocks noGrp="1"/>
          </p:cNvSpPr>
          <p:nvPr>
            <p:ph type="sldNum" sz="quarter" idx="5"/>
          </p:nvPr>
        </p:nvSpPr>
        <p:spPr/>
        <p:txBody>
          <a:bodyPr/>
          <a:lstStyle/>
          <a:p>
            <a:fld id="{EBEDC041-EDD9-4717-BE50-B98F356B3A59}" type="slidenum">
              <a:rPr lang="en-US" smtClean="0"/>
              <a:t>6</a:t>
            </a:fld>
            <a:endParaRPr lang="en-US"/>
          </a:p>
        </p:txBody>
      </p:sp>
    </p:spTree>
    <p:extLst>
      <p:ext uri="{BB962C8B-B14F-4D97-AF65-F5344CB8AC3E}">
        <p14:creationId xmlns:p14="http://schemas.microsoft.com/office/powerpoint/2010/main" val="1058057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let's look at Gateway API</a:t>
            </a:r>
          </a:p>
          <a:p>
            <a:endParaRPr lang="en-US">
              <a:cs typeface="Calibri"/>
            </a:endParaRPr>
          </a:p>
          <a:p>
            <a:r>
              <a:rPr lang="en-US">
                <a:cs typeface="Calibri"/>
              </a:rPr>
              <a:t>This is all great stuff, so obviously we want folks to move over from Ingress to Gateway </a:t>
            </a:r>
            <a:r>
              <a:rPr lang="en-US" err="1">
                <a:cs typeface="Calibri"/>
              </a:rPr>
              <a:t>APi</a:t>
            </a:r>
            <a:endParaRPr lang="en-US">
              <a:cs typeface="Calibri"/>
            </a:endParaRPr>
          </a:p>
        </p:txBody>
      </p:sp>
      <p:sp>
        <p:nvSpPr>
          <p:cNvPr id="4" name="Slide Number Placeholder 3"/>
          <p:cNvSpPr>
            <a:spLocks noGrp="1"/>
          </p:cNvSpPr>
          <p:nvPr>
            <p:ph type="sldNum" sz="quarter" idx="5"/>
          </p:nvPr>
        </p:nvSpPr>
        <p:spPr/>
        <p:txBody>
          <a:bodyPr/>
          <a:lstStyle/>
          <a:p>
            <a:fld id="{EBEDC041-EDD9-4717-BE50-B98F356B3A59}" type="slidenum">
              <a:rPr lang="en-US"/>
              <a:t>7</a:t>
            </a:fld>
            <a:endParaRPr lang="en-US"/>
          </a:p>
        </p:txBody>
      </p:sp>
    </p:spTree>
    <p:extLst>
      <p:ext uri="{BB962C8B-B14F-4D97-AF65-F5344CB8AC3E}">
        <p14:creationId xmlns:p14="http://schemas.microsoft.com/office/powerpoint/2010/main" val="2356726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 mean when you ask </a:t>
            </a:r>
            <a:r>
              <a:rPr lang="en-US"/>
              <a:t>your local sysadmin, </a:t>
            </a:r>
            <a:r>
              <a:rPr lang="en-US" err="1"/>
              <a:t>devops</a:t>
            </a:r>
            <a:r>
              <a:rPr lang="en-US"/>
              <a:t> or platform engineer to perform a migration, they're not happy</a:t>
            </a:r>
          </a:p>
          <a:p>
            <a:endParaRPr lang="en-US">
              <a:cs typeface="Calibri"/>
            </a:endParaRPr>
          </a:p>
        </p:txBody>
      </p:sp>
      <p:sp>
        <p:nvSpPr>
          <p:cNvPr id="4" name="Slide Number Placeholder 3"/>
          <p:cNvSpPr>
            <a:spLocks noGrp="1"/>
          </p:cNvSpPr>
          <p:nvPr>
            <p:ph type="sldNum" sz="quarter" idx="5"/>
          </p:nvPr>
        </p:nvSpPr>
        <p:spPr/>
        <p:txBody>
          <a:bodyPr/>
          <a:lstStyle/>
          <a:p>
            <a:fld id="{EBEDC041-EDD9-4717-BE50-B98F356B3A59}" type="slidenum">
              <a:rPr lang="en-US"/>
              <a:t>8</a:t>
            </a:fld>
            <a:endParaRPr lang="en-US"/>
          </a:p>
        </p:txBody>
      </p:sp>
    </p:spTree>
    <p:extLst>
      <p:ext uri="{BB962C8B-B14F-4D97-AF65-F5344CB8AC3E}">
        <p14:creationId xmlns:p14="http://schemas.microsoft.com/office/powerpoint/2010/main" val="1454290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BEDC041-EDD9-4717-BE50-B98F356B3A59}" type="slidenum">
              <a:rPr lang="en-US"/>
              <a:t>9</a:t>
            </a:fld>
            <a:endParaRPr lang="en-US"/>
          </a:p>
        </p:txBody>
      </p:sp>
    </p:spTree>
    <p:extLst>
      <p:ext uri="{BB962C8B-B14F-4D97-AF65-F5344CB8AC3E}">
        <p14:creationId xmlns:p14="http://schemas.microsoft.com/office/powerpoint/2010/main" val="2508624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rgbClr val="0051B5"/>
            </a:gs>
            <a:gs pos="100000">
              <a:srgbClr val="81E9F6"/>
            </a:gs>
          </a:gsLst>
          <a:lin ang="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16506"/>
          <a:stretch/>
        </p:blipFill>
        <p:spPr>
          <a:xfrm>
            <a:off x="13767" y="960500"/>
            <a:ext cx="12192004" cy="5897499"/>
          </a:xfrm>
          <a:prstGeom prst="rect">
            <a:avLst/>
          </a:prstGeom>
          <a:noFill/>
          <a:ln>
            <a:noFill/>
          </a:ln>
        </p:spPr>
      </p:pic>
      <p:pic>
        <p:nvPicPr>
          <p:cNvPr id="11" name="Google Shape;11;p2"/>
          <p:cNvPicPr preferRelativeResize="0"/>
          <p:nvPr/>
        </p:nvPicPr>
        <p:blipFill>
          <a:blip r:embed="rId3">
            <a:alphaModFix/>
          </a:blip>
          <a:stretch>
            <a:fillRect/>
          </a:stretch>
        </p:blipFill>
        <p:spPr>
          <a:xfrm>
            <a:off x="1844017" y="4058300"/>
            <a:ext cx="8531499" cy="2024333"/>
          </a:xfrm>
          <a:prstGeom prst="rect">
            <a:avLst/>
          </a:prstGeom>
          <a:noFill/>
          <a:ln>
            <a:noFill/>
          </a:ln>
        </p:spPr>
      </p:pic>
      <p:sp>
        <p:nvSpPr>
          <p:cNvPr id="12" name="Google Shape;12;p2"/>
          <p:cNvSpPr/>
          <p:nvPr/>
        </p:nvSpPr>
        <p:spPr>
          <a:xfrm>
            <a:off x="0" y="0"/>
            <a:ext cx="12192000" cy="6858000"/>
          </a:xfrm>
          <a:prstGeom prst="rect">
            <a:avLst/>
          </a:prstGeom>
          <a:solidFill>
            <a:srgbClr val="0051B5">
              <a:alpha val="8000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3" name="Google Shape;13;p2"/>
          <p:cNvSpPr txBox="1">
            <a:spLocks noGrp="1"/>
          </p:cNvSpPr>
          <p:nvPr>
            <p:ph type="ctrTitle"/>
          </p:nvPr>
        </p:nvSpPr>
        <p:spPr>
          <a:xfrm>
            <a:off x="415611" y="2060600"/>
            <a:ext cx="11360800" cy="2736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200"/>
              <a:buNone/>
              <a:defRPr sz="6933">
                <a:solidFill>
                  <a:schemeClr val="lt1"/>
                </a:solidFill>
              </a:defRPr>
            </a:lvl1pPr>
            <a:lvl2pPr lvl="1">
              <a:spcBef>
                <a:spcPts val="0"/>
              </a:spcBef>
              <a:spcAft>
                <a:spcPts val="0"/>
              </a:spcAft>
              <a:buClr>
                <a:schemeClr val="lt1"/>
              </a:buClr>
              <a:buSzPts val="5200"/>
              <a:buNone/>
              <a:defRPr sz="6933">
                <a:solidFill>
                  <a:schemeClr val="lt1"/>
                </a:solidFill>
              </a:defRPr>
            </a:lvl2pPr>
            <a:lvl3pPr lvl="2">
              <a:spcBef>
                <a:spcPts val="0"/>
              </a:spcBef>
              <a:spcAft>
                <a:spcPts val="0"/>
              </a:spcAft>
              <a:buClr>
                <a:schemeClr val="lt1"/>
              </a:buClr>
              <a:buSzPts val="5200"/>
              <a:buNone/>
              <a:defRPr sz="6933">
                <a:solidFill>
                  <a:schemeClr val="lt1"/>
                </a:solidFill>
              </a:defRPr>
            </a:lvl3pPr>
            <a:lvl4pPr lvl="3">
              <a:spcBef>
                <a:spcPts val="0"/>
              </a:spcBef>
              <a:spcAft>
                <a:spcPts val="0"/>
              </a:spcAft>
              <a:buClr>
                <a:schemeClr val="lt1"/>
              </a:buClr>
              <a:buSzPts val="5200"/>
              <a:buNone/>
              <a:defRPr sz="6933">
                <a:solidFill>
                  <a:schemeClr val="lt1"/>
                </a:solidFill>
              </a:defRPr>
            </a:lvl4pPr>
            <a:lvl5pPr lvl="4">
              <a:spcBef>
                <a:spcPts val="0"/>
              </a:spcBef>
              <a:spcAft>
                <a:spcPts val="0"/>
              </a:spcAft>
              <a:buClr>
                <a:schemeClr val="lt1"/>
              </a:buClr>
              <a:buSzPts val="5200"/>
              <a:buNone/>
              <a:defRPr sz="6933">
                <a:solidFill>
                  <a:schemeClr val="lt1"/>
                </a:solidFill>
              </a:defRPr>
            </a:lvl5pPr>
            <a:lvl6pPr lvl="5">
              <a:spcBef>
                <a:spcPts val="0"/>
              </a:spcBef>
              <a:spcAft>
                <a:spcPts val="0"/>
              </a:spcAft>
              <a:buClr>
                <a:schemeClr val="lt1"/>
              </a:buClr>
              <a:buSzPts val="5200"/>
              <a:buNone/>
              <a:defRPr sz="6933">
                <a:solidFill>
                  <a:schemeClr val="lt1"/>
                </a:solidFill>
              </a:defRPr>
            </a:lvl6pPr>
            <a:lvl7pPr lvl="6">
              <a:spcBef>
                <a:spcPts val="0"/>
              </a:spcBef>
              <a:spcAft>
                <a:spcPts val="0"/>
              </a:spcAft>
              <a:buClr>
                <a:schemeClr val="lt1"/>
              </a:buClr>
              <a:buSzPts val="5200"/>
              <a:buNone/>
              <a:defRPr sz="6933">
                <a:solidFill>
                  <a:schemeClr val="lt1"/>
                </a:solidFill>
              </a:defRPr>
            </a:lvl7pPr>
            <a:lvl8pPr lvl="7">
              <a:spcBef>
                <a:spcPts val="0"/>
              </a:spcBef>
              <a:spcAft>
                <a:spcPts val="0"/>
              </a:spcAft>
              <a:buClr>
                <a:schemeClr val="lt1"/>
              </a:buClr>
              <a:buSzPts val="5200"/>
              <a:buNone/>
              <a:defRPr sz="6933">
                <a:solidFill>
                  <a:schemeClr val="lt1"/>
                </a:solidFill>
              </a:defRPr>
            </a:lvl8pPr>
            <a:lvl9pPr lvl="8">
              <a:spcBef>
                <a:spcPts val="0"/>
              </a:spcBef>
              <a:spcAft>
                <a:spcPts val="0"/>
              </a:spcAft>
              <a:buClr>
                <a:schemeClr val="lt1"/>
              </a:buClr>
              <a:buSzPts val="5200"/>
              <a:buNone/>
              <a:defRPr sz="6933">
                <a:solidFill>
                  <a:schemeClr val="lt1"/>
                </a:solidFill>
              </a:defRPr>
            </a:lvl9pPr>
          </a:lstStyle>
          <a:p>
            <a:endParaRPr/>
          </a:p>
        </p:txBody>
      </p:sp>
      <p:sp>
        <p:nvSpPr>
          <p:cNvPr id="14" name="Google Shape;14;p2"/>
          <p:cNvSpPr txBox="1">
            <a:spLocks noGrp="1"/>
          </p:cNvSpPr>
          <p:nvPr>
            <p:ph type="subTitle" idx="1"/>
          </p:nvPr>
        </p:nvSpPr>
        <p:spPr>
          <a:xfrm>
            <a:off x="415600" y="4797400"/>
            <a:ext cx="11360800" cy="10568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800"/>
              <a:buNone/>
              <a:defRPr sz="3733">
                <a:solidFill>
                  <a:schemeClr val="lt1"/>
                </a:solidFill>
              </a:defRPr>
            </a:lvl1pPr>
            <a:lvl2pPr lvl="1">
              <a:lnSpc>
                <a:spcPct val="100000"/>
              </a:lnSpc>
              <a:spcBef>
                <a:spcPts val="0"/>
              </a:spcBef>
              <a:spcAft>
                <a:spcPts val="0"/>
              </a:spcAft>
              <a:buClr>
                <a:schemeClr val="lt1"/>
              </a:buClr>
              <a:buSzPts val="2800"/>
              <a:buNone/>
              <a:defRPr sz="3733">
                <a:solidFill>
                  <a:schemeClr val="lt1"/>
                </a:solidFill>
              </a:defRPr>
            </a:lvl2pPr>
            <a:lvl3pPr lvl="2">
              <a:lnSpc>
                <a:spcPct val="100000"/>
              </a:lnSpc>
              <a:spcBef>
                <a:spcPts val="0"/>
              </a:spcBef>
              <a:spcAft>
                <a:spcPts val="0"/>
              </a:spcAft>
              <a:buClr>
                <a:schemeClr val="lt1"/>
              </a:buClr>
              <a:buSzPts val="2800"/>
              <a:buNone/>
              <a:defRPr sz="3733">
                <a:solidFill>
                  <a:schemeClr val="lt1"/>
                </a:solidFill>
              </a:defRPr>
            </a:lvl3pPr>
            <a:lvl4pPr lvl="3">
              <a:lnSpc>
                <a:spcPct val="100000"/>
              </a:lnSpc>
              <a:spcBef>
                <a:spcPts val="0"/>
              </a:spcBef>
              <a:spcAft>
                <a:spcPts val="0"/>
              </a:spcAft>
              <a:buClr>
                <a:schemeClr val="lt1"/>
              </a:buClr>
              <a:buSzPts val="2800"/>
              <a:buNone/>
              <a:defRPr sz="3733">
                <a:solidFill>
                  <a:schemeClr val="lt1"/>
                </a:solidFill>
              </a:defRPr>
            </a:lvl4pPr>
            <a:lvl5pPr lvl="4">
              <a:lnSpc>
                <a:spcPct val="100000"/>
              </a:lnSpc>
              <a:spcBef>
                <a:spcPts val="0"/>
              </a:spcBef>
              <a:spcAft>
                <a:spcPts val="0"/>
              </a:spcAft>
              <a:buClr>
                <a:schemeClr val="lt1"/>
              </a:buClr>
              <a:buSzPts val="2800"/>
              <a:buNone/>
              <a:defRPr sz="3733">
                <a:solidFill>
                  <a:schemeClr val="lt1"/>
                </a:solidFill>
              </a:defRPr>
            </a:lvl5pPr>
            <a:lvl6pPr lvl="5">
              <a:lnSpc>
                <a:spcPct val="100000"/>
              </a:lnSpc>
              <a:spcBef>
                <a:spcPts val="0"/>
              </a:spcBef>
              <a:spcAft>
                <a:spcPts val="0"/>
              </a:spcAft>
              <a:buClr>
                <a:schemeClr val="lt1"/>
              </a:buClr>
              <a:buSzPts val="2800"/>
              <a:buNone/>
              <a:defRPr sz="3733">
                <a:solidFill>
                  <a:schemeClr val="lt1"/>
                </a:solidFill>
              </a:defRPr>
            </a:lvl6pPr>
            <a:lvl7pPr lvl="6">
              <a:lnSpc>
                <a:spcPct val="100000"/>
              </a:lnSpc>
              <a:spcBef>
                <a:spcPts val="0"/>
              </a:spcBef>
              <a:spcAft>
                <a:spcPts val="0"/>
              </a:spcAft>
              <a:buClr>
                <a:schemeClr val="lt1"/>
              </a:buClr>
              <a:buSzPts val="2800"/>
              <a:buNone/>
              <a:defRPr sz="3733">
                <a:solidFill>
                  <a:schemeClr val="lt1"/>
                </a:solidFill>
              </a:defRPr>
            </a:lvl7pPr>
            <a:lvl8pPr lvl="7">
              <a:lnSpc>
                <a:spcPct val="100000"/>
              </a:lnSpc>
              <a:spcBef>
                <a:spcPts val="0"/>
              </a:spcBef>
              <a:spcAft>
                <a:spcPts val="0"/>
              </a:spcAft>
              <a:buClr>
                <a:schemeClr val="lt1"/>
              </a:buClr>
              <a:buSzPts val="2800"/>
              <a:buNone/>
              <a:defRPr sz="3733">
                <a:solidFill>
                  <a:schemeClr val="lt1"/>
                </a:solidFill>
              </a:defRPr>
            </a:lvl8pPr>
            <a:lvl9pPr lvl="8">
              <a:lnSpc>
                <a:spcPct val="100000"/>
              </a:lnSpc>
              <a:spcBef>
                <a:spcPts val="0"/>
              </a:spcBef>
              <a:spcAft>
                <a:spcPts val="0"/>
              </a:spcAft>
              <a:buClr>
                <a:schemeClr val="lt1"/>
              </a:buClr>
              <a:buSzPts val="2800"/>
              <a:buNone/>
              <a:defRPr sz="3733">
                <a:solidFill>
                  <a:schemeClr val="lt1"/>
                </a:solidFill>
              </a:defRPr>
            </a:lvl9pPr>
          </a:lstStyle>
          <a:p>
            <a:endParaRPr/>
          </a:p>
        </p:txBody>
      </p:sp>
      <p:pic>
        <p:nvPicPr>
          <p:cNvPr id="15" name="Google Shape;15;p2"/>
          <p:cNvPicPr preferRelativeResize="0"/>
          <p:nvPr/>
        </p:nvPicPr>
        <p:blipFill>
          <a:blip r:embed="rId4">
            <a:alphaModFix/>
          </a:blip>
          <a:stretch>
            <a:fillRect/>
          </a:stretch>
        </p:blipFill>
        <p:spPr>
          <a:xfrm>
            <a:off x="415601" y="416198"/>
            <a:ext cx="3299335" cy="1414467"/>
          </a:xfrm>
          <a:prstGeom prst="rect">
            <a:avLst/>
          </a:prstGeom>
          <a:noFill/>
          <a:ln>
            <a:noFill/>
          </a:ln>
        </p:spPr>
      </p:pic>
    </p:spTree>
    <p:extLst>
      <p:ext uri="{BB962C8B-B14F-4D97-AF65-F5344CB8AC3E}">
        <p14:creationId xmlns:p14="http://schemas.microsoft.com/office/powerpoint/2010/main" val="3826746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reserve="1">
  <p:cSld name="1_Title slide">
    <p:bg>
      <p:bgPr>
        <a:gradFill>
          <a:gsLst>
            <a:gs pos="0">
              <a:srgbClr val="0051B5"/>
            </a:gs>
            <a:gs pos="100000">
              <a:srgbClr val="81E9F6"/>
            </a:gs>
          </a:gsLst>
          <a:lin ang="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16506"/>
          <a:stretch/>
        </p:blipFill>
        <p:spPr>
          <a:xfrm>
            <a:off x="13767" y="960500"/>
            <a:ext cx="12192004" cy="5897499"/>
          </a:xfrm>
          <a:prstGeom prst="rect">
            <a:avLst/>
          </a:prstGeom>
          <a:noFill/>
          <a:ln>
            <a:noFill/>
          </a:ln>
        </p:spPr>
      </p:pic>
      <p:pic>
        <p:nvPicPr>
          <p:cNvPr id="11" name="Google Shape;11;p2"/>
          <p:cNvPicPr preferRelativeResize="0"/>
          <p:nvPr/>
        </p:nvPicPr>
        <p:blipFill>
          <a:blip r:embed="rId3">
            <a:alphaModFix/>
          </a:blip>
          <a:stretch>
            <a:fillRect/>
          </a:stretch>
        </p:blipFill>
        <p:spPr>
          <a:xfrm>
            <a:off x="1844017" y="4058300"/>
            <a:ext cx="8531499" cy="2024333"/>
          </a:xfrm>
          <a:prstGeom prst="rect">
            <a:avLst/>
          </a:prstGeom>
          <a:noFill/>
          <a:ln>
            <a:noFill/>
          </a:ln>
        </p:spPr>
      </p:pic>
      <p:sp>
        <p:nvSpPr>
          <p:cNvPr id="12" name="Google Shape;12;p2"/>
          <p:cNvSpPr/>
          <p:nvPr/>
        </p:nvSpPr>
        <p:spPr>
          <a:xfrm>
            <a:off x="0" y="0"/>
            <a:ext cx="12192000" cy="6858000"/>
          </a:xfrm>
          <a:prstGeom prst="rect">
            <a:avLst/>
          </a:prstGeom>
          <a:solidFill>
            <a:srgbClr val="0051B5">
              <a:alpha val="8000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13" name="Google Shape;13;p2"/>
          <p:cNvSpPr txBox="1">
            <a:spLocks noGrp="1"/>
          </p:cNvSpPr>
          <p:nvPr>
            <p:ph type="ctrTitle"/>
          </p:nvPr>
        </p:nvSpPr>
        <p:spPr>
          <a:xfrm>
            <a:off x="415611" y="2060600"/>
            <a:ext cx="11360800" cy="2736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200"/>
              <a:buNone/>
              <a:defRPr sz="6933">
                <a:solidFill>
                  <a:schemeClr val="lt1"/>
                </a:solidFill>
              </a:defRPr>
            </a:lvl1pPr>
            <a:lvl2pPr lvl="1">
              <a:spcBef>
                <a:spcPts val="0"/>
              </a:spcBef>
              <a:spcAft>
                <a:spcPts val="0"/>
              </a:spcAft>
              <a:buClr>
                <a:schemeClr val="lt1"/>
              </a:buClr>
              <a:buSzPts val="5200"/>
              <a:buNone/>
              <a:defRPr sz="6933">
                <a:solidFill>
                  <a:schemeClr val="lt1"/>
                </a:solidFill>
              </a:defRPr>
            </a:lvl2pPr>
            <a:lvl3pPr lvl="2">
              <a:spcBef>
                <a:spcPts val="0"/>
              </a:spcBef>
              <a:spcAft>
                <a:spcPts val="0"/>
              </a:spcAft>
              <a:buClr>
                <a:schemeClr val="lt1"/>
              </a:buClr>
              <a:buSzPts val="5200"/>
              <a:buNone/>
              <a:defRPr sz="6933">
                <a:solidFill>
                  <a:schemeClr val="lt1"/>
                </a:solidFill>
              </a:defRPr>
            </a:lvl3pPr>
            <a:lvl4pPr lvl="3">
              <a:spcBef>
                <a:spcPts val="0"/>
              </a:spcBef>
              <a:spcAft>
                <a:spcPts val="0"/>
              </a:spcAft>
              <a:buClr>
                <a:schemeClr val="lt1"/>
              </a:buClr>
              <a:buSzPts val="5200"/>
              <a:buNone/>
              <a:defRPr sz="6933">
                <a:solidFill>
                  <a:schemeClr val="lt1"/>
                </a:solidFill>
              </a:defRPr>
            </a:lvl4pPr>
            <a:lvl5pPr lvl="4">
              <a:spcBef>
                <a:spcPts val="0"/>
              </a:spcBef>
              <a:spcAft>
                <a:spcPts val="0"/>
              </a:spcAft>
              <a:buClr>
                <a:schemeClr val="lt1"/>
              </a:buClr>
              <a:buSzPts val="5200"/>
              <a:buNone/>
              <a:defRPr sz="6933">
                <a:solidFill>
                  <a:schemeClr val="lt1"/>
                </a:solidFill>
              </a:defRPr>
            </a:lvl5pPr>
            <a:lvl6pPr lvl="5">
              <a:spcBef>
                <a:spcPts val="0"/>
              </a:spcBef>
              <a:spcAft>
                <a:spcPts val="0"/>
              </a:spcAft>
              <a:buClr>
                <a:schemeClr val="lt1"/>
              </a:buClr>
              <a:buSzPts val="5200"/>
              <a:buNone/>
              <a:defRPr sz="6933">
                <a:solidFill>
                  <a:schemeClr val="lt1"/>
                </a:solidFill>
              </a:defRPr>
            </a:lvl6pPr>
            <a:lvl7pPr lvl="6">
              <a:spcBef>
                <a:spcPts val="0"/>
              </a:spcBef>
              <a:spcAft>
                <a:spcPts val="0"/>
              </a:spcAft>
              <a:buClr>
                <a:schemeClr val="lt1"/>
              </a:buClr>
              <a:buSzPts val="5200"/>
              <a:buNone/>
              <a:defRPr sz="6933">
                <a:solidFill>
                  <a:schemeClr val="lt1"/>
                </a:solidFill>
              </a:defRPr>
            </a:lvl7pPr>
            <a:lvl8pPr lvl="7">
              <a:spcBef>
                <a:spcPts val="0"/>
              </a:spcBef>
              <a:spcAft>
                <a:spcPts val="0"/>
              </a:spcAft>
              <a:buClr>
                <a:schemeClr val="lt1"/>
              </a:buClr>
              <a:buSzPts val="5200"/>
              <a:buNone/>
              <a:defRPr sz="6933">
                <a:solidFill>
                  <a:schemeClr val="lt1"/>
                </a:solidFill>
              </a:defRPr>
            </a:lvl8pPr>
            <a:lvl9pPr lvl="8">
              <a:spcBef>
                <a:spcPts val="0"/>
              </a:spcBef>
              <a:spcAft>
                <a:spcPts val="0"/>
              </a:spcAft>
              <a:buClr>
                <a:schemeClr val="lt1"/>
              </a:buClr>
              <a:buSzPts val="5200"/>
              <a:buNone/>
              <a:defRPr sz="6933">
                <a:solidFill>
                  <a:schemeClr val="lt1"/>
                </a:solidFill>
              </a:defRPr>
            </a:lvl9pPr>
          </a:lstStyle>
          <a:p>
            <a:endParaRPr/>
          </a:p>
        </p:txBody>
      </p:sp>
      <p:sp>
        <p:nvSpPr>
          <p:cNvPr id="14" name="Google Shape;14;p2"/>
          <p:cNvSpPr txBox="1">
            <a:spLocks noGrp="1"/>
          </p:cNvSpPr>
          <p:nvPr>
            <p:ph type="subTitle" idx="1"/>
          </p:nvPr>
        </p:nvSpPr>
        <p:spPr>
          <a:xfrm>
            <a:off x="415600" y="4797400"/>
            <a:ext cx="11360800" cy="10568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800"/>
              <a:buNone/>
              <a:defRPr sz="3733">
                <a:solidFill>
                  <a:schemeClr val="lt1"/>
                </a:solidFill>
              </a:defRPr>
            </a:lvl1pPr>
            <a:lvl2pPr lvl="1">
              <a:lnSpc>
                <a:spcPct val="100000"/>
              </a:lnSpc>
              <a:spcBef>
                <a:spcPts val="0"/>
              </a:spcBef>
              <a:spcAft>
                <a:spcPts val="0"/>
              </a:spcAft>
              <a:buClr>
                <a:schemeClr val="lt1"/>
              </a:buClr>
              <a:buSzPts val="2800"/>
              <a:buNone/>
              <a:defRPr sz="3733">
                <a:solidFill>
                  <a:schemeClr val="lt1"/>
                </a:solidFill>
              </a:defRPr>
            </a:lvl2pPr>
            <a:lvl3pPr lvl="2">
              <a:lnSpc>
                <a:spcPct val="100000"/>
              </a:lnSpc>
              <a:spcBef>
                <a:spcPts val="0"/>
              </a:spcBef>
              <a:spcAft>
                <a:spcPts val="0"/>
              </a:spcAft>
              <a:buClr>
                <a:schemeClr val="lt1"/>
              </a:buClr>
              <a:buSzPts val="2800"/>
              <a:buNone/>
              <a:defRPr sz="3733">
                <a:solidFill>
                  <a:schemeClr val="lt1"/>
                </a:solidFill>
              </a:defRPr>
            </a:lvl3pPr>
            <a:lvl4pPr lvl="3">
              <a:lnSpc>
                <a:spcPct val="100000"/>
              </a:lnSpc>
              <a:spcBef>
                <a:spcPts val="0"/>
              </a:spcBef>
              <a:spcAft>
                <a:spcPts val="0"/>
              </a:spcAft>
              <a:buClr>
                <a:schemeClr val="lt1"/>
              </a:buClr>
              <a:buSzPts val="2800"/>
              <a:buNone/>
              <a:defRPr sz="3733">
                <a:solidFill>
                  <a:schemeClr val="lt1"/>
                </a:solidFill>
              </a:defRPr>
            </a:lvl4pPr>
            <a:lvl5pPr lvl="4">
              <a:lnSpc>
                <a:spcPct val="100000"/>
              </a:lnSpc>
              <a:spcBef>
                <a:spcPts val="0"/>
              </a:spcBef>
              <a:spcAft>
                <a:spcPts val="0"/>
              </a:spcAft>
              <a:buClr>
                <a:schemeClr val="lt1"/>
              </a:buClr>
              <a:buSzPts val="2800"/>
              <a:buNone/>
              <a:defRPr sz="3733">
                <a:solidFill>
                  <a:schemeClr val="lt1"/>
                </a:solidFill>
              </a:defRPr>
            </a:lvl5pPr>
            <a:lvl6pPr lvl="5">
              <a:lnSpc>
                <a:spcPct val="100000"/>
              </a:lnSpc>
              <a:spcBef>
                <a:spcPts val="0"/>
              </a:spcBef>
              <a:spcAft>
                <a:spcPts val="0"/>
              </a:spcAft>
              <a:buClr>
                <a:schemeClr val="lt1"/>
              </a:buClr>
              <a:buSzPts val="2800"/>
              <a:buNone/>
              <a:defRPr sz="3733">
                <a:solidFill>
                  <a:schemeClr val="lt1"/>
                </a:solidFill>
              </a:defRPr>
            </a:lvl6pPr>
            <a:lvl7pPr lvl="6">
              <a:lnSpc>
                <a:spcPct val="100000"/>
              </a:lnSpc>
              <a:spcBef>
                <a:spcPts val="0"/>
              </a:spcBef>
              <a:spcAft>
                <a:spcPts val="0"/>
              </a:spcAft>
              <a:buClr>
                <a:schemeClr val="lt1"/>
              </a:buClr>
              <a:buSzPts val="2800"/>
              <a:buNone/>
              <a:defRPr sz="3733">
                <a:solidFill>
                  <a:schemeClr val="lt1"/>
                </a:solidFill>
              </a:defRPr>
            </a:lvl7pPr>
            <a:lvl8pPr lvl="7">
              <a:lnSpc>
                <a:spcPct val="100000"/>
              </a:lnSpc>
              <a:spcBef>
                <a:spcPts val="0"/>
              </a:spcBef>
              <a:spcAft>
                <a:spcPts val="0"/>
              </a:spcAft>
              <a:buClr>
                <a:schemeClr val="lt1"/>
              </a:buClr>
              <a:buSzPts val="2800"/>
              <a:buNone/>
              <a:defRPr sz="3733">
                <a:solidFill>
                  <a:schemeClr val="lt1"/>
                </a:solidFill>
              </a:defRPr>
            </a:lvl8pPr>
            <a:lvl9pPr lvl="8">
              <a:lnSpc>
                <a:spcPct val="100000"/>
              </a:lnSpc>
              <a:spcBef>
                <a:spcPts val="0"/>
              </a:spcBef>
              <a:spcAft>
                <a:spcPts val="0"/>
              </a:spcAft>
              <a:buClr>
                <a:schemeClr val="lt1"/>
              </a:buClr>
              <a:buSzPts val="2800"/>
              <a:buNone/>
              <a:defRPr sz="3733">
                <a:solidFill>
                  <a:schemeClr val="lt1"/>
                </a:solidFill>
              </a:defRPr>
            </a:lvl9pPr>
          </a:lstStyle>
          <a:p>
            <a:endParaRPr/>
          </a:p>
        </p:txBody>
      </p:sp>
    </p:spTree>
    <p:extLst>
      <p:ext uri="{BB962C8B-B14F-4D97-AF65-F5344CB8AC3E}">
        <p14:creationId xmlns:p14="http://schemas.microsoft.com/office/powerpoint/2010/main" val="3658609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1">
  <p:cSld name="Title slide 1">
    <p:bg>
      <p:bgPr>
        <a:gradFill>
          <a:gsLst>
            <a:gs pos="0">
              <a:srgbClr val="0051B5"/>
            </a:gs>
            <a:gs pos="100000">
              <a:srgbClr val="81E9F6"/>
            </a:gs>
          </a:gsLst>
          <a:lin ang="0" scaled="0"/>
        </a:gra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16506"/>
          <a:stretch/>
        </p:blipFill>
        <p:spPr>
          <a:xfrm>
            <a:off x="13767" y="960500"/>
            <a:ext cx="12192004" cy="5897499"/>
          </a:xfrm>
          <a:prstGeom prst="rect">
            <a:avLst/>
          </a:prstGeom>
          <a:noFill/>
          <a:ln>
            <a:noFill/>
          </a:ln>
        </p:spPr>
      </p:pic>
      <p:pic>
        <p:nvPicPr>
          <p:cNvPr id="18" name="Google Shape;18;p3"/>
          <p:cNvPicPr preferRelativeResize="0"/>
          <p:nvPr/>
        </p:nvPicPr>
        <p:blipFill>
          <a:blip r:embed="rId3">
            <a:alphaModFix/>
          </a:blip>
          <a:stretch>
            <a:fillRect/>
          </a:stretch>
        </p:blipFill>
        <p:spPr>
          <a:xfrm>
            <a:off x="1844017" y="4058300"/>
            <a:ext cx="8531499" cy="2024333"/>
          </a:xfrm>
          <a:prstGeom prst="rect">
            <a:avLst/>
          </a:prstGeom>
          <a:noFill/>
          <a:ln>
            <a:noFill/>
          </a:ln>
        </p:spPr>
      </p:pic>
      <p:sp>
        <p:nvSpPr>
          <p:cNvPr id="19" name="Google Shape;19;p3"/>
          <p:cNvSpPr/>
          <p:nvPr/>
        </p:nvSpPr>
        <p:spPr>
          <a:xfrm>
            <a:off x="0" y="0"/>
            <a:ext cx="12192000" cy="6858000"/>
          </a:xfrm>
          <a:prstGeom prst="rect">
            <a:avLst/>
          </a:prstGeom>
          <a:solidFill>
            <a:srgbClr val="0051B5">
              <a:alpha val="8000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pic>
        <p:nvPicPr>
          <p:cNvPr id="20" name="Google Shape;20;p3"/>
          <p:cNvPicPr preferRelativeResize="0"/>
          <p:nvPr/>
        </p:nvPicPr>
        <p:blipFill>
          <a:blip r:embed="rId4">
            <a:alphaModFix/>
          </a:blip>
          <a:stretch>
            <a:fillRect/>
          </a:stretch>
        </p:blipFill>
        <p:spPr>
          <a:xfrm>
            <a:off x="1636718" y="1517253"/>
            <a:ext cx="8918569" cy="3823500"/>
          </a:xfrm>
          <a:prstGeom prst="rect">
            <a:avLst/>
          </a:prstGeom>
          <a:noFill/>
          <a:ln>
            <a:noFill/>
          </a:ln>
        </p:spPr>
      </p:pic>
    </p:spTree>
    <p:extLst>
      <p:ext uri="{BB962C8B-B14F-4D97-AF65-F5344CB8AC3E}">
        <p14:creationId xmlns:p14="http://schemas.microsoft.com/office/powerpoint/2010/main" val="1379145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1 1">
  <p:cSld name="Title slide 1 1">
    <p:bg>
      <p:bgPr>
        <a:gradFill>
          <a:gsLst>
            <a:gs pos="0">
              <a:srgbClr val="0051B5"/>
            </a:gs>
            <a:gs pos="100000">
              <a:srgbClr val="81E9F6"/>
            </a:gs>
          </a:gsLst>
          <a:lin ang="0" scaled="0"/>
        </a:gradFill>
        <a:effectLst/>
      </p:bgPr>
    </p:bg>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16506"/>
          <a:stretch/>
        </p:blipFill>
        <p:spPr>
          <a:xfrm>
            <a:off x="13767" y="960500"/>
            <a:ext cx="12192004" cy="5897499"/>
          </a:xfrm>
          <a:prstGeom prst="rect">
            <a:avLst/>
          </a:prstGeom>
          <a:noFill/>
          <a:ln>
            <a:noFill/>
          </a:ln>
        </p:spPr>
      </p:pic>
      <p:pic>
        <p:nvPicPr>
          <p:cNvPr id="23" name="Google Shape;23;p4"/>
          <p:cNvPicPr preferRelativeResize="0"/>
          <p:nvPr/>
        </p:nvPicPr>
        <p:blipFill>
          <a:blip r:embed="rId3">
            <a:alphaModFix/>
          </a:blip>
          <a:stretch>
            <a:fillRect/>
          </a:stretch>
        </p:blipFill>
        <p:spPr>
          <a:xfrm>
            <a:off x="4840962" y="3617034"/>
            <a:ext cx="5547167" cy="1316233"/>
          </a:xfrm>
          <a:prstGeom prst="rect">
            <a:avLst/>
          </a:prstGeom>
          <a:noFill/>
          <a:ln>
            <a:noFill/>
          </a:ln>
        </p:spPr>
      </p:pic>
      <p:pic>
        <p:nvPicPr>
          <p:cNvPr id="24" name="Google Shape;24;p4"/>
          <p:cNvPicPr preferRelativeResize="0"/>
          <p:nvPr/>
        </p:nvPicPr>
        <p:blipFill>
          <a:blip r:embed="rId4">
            <a:alphaModFix/>
          </a:blip>
          <a:stretch>
            <a:fillRect/>
          </a:stretch>
        </p:blipFill>
        <p:spPr>
          <a:xfrm>
            <a:off x="441635" y="309900"/>
            <a:ext cx="6053267" cy="2595099"/>
          </a:xfrm>
          <a:prstGeom prst="rect">
            <a:avLst/>
          </a:prstGeom>
          <a:noFill/>
          <a:ln>
            <a:noFill/>
          </a:ln>
        </p:spPr>
      </p:pic>
    </p:spTree>
    <p:extLst>
      <p:ext uri="{BB962C8B-B14F-4D97-AF65-F5344CB8AC3E}">
        <p14:creationId xmlns:p14="http://schemas.microsoft.com/office/powerpoint/2010/main" val="2151459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7" name="Google Shape;27;p5"/>
          <p:cNvSpPr txBox="1">
            <a:spLocks noGrp="1"/>
          </p:cNvSpPr>
          <p:nvPr>
            <p:ph type="sldNum" idx="12"/>
          </p:nvPr>
        </p:nvSpPr>
        <p:spPr>
          <a:xfrm>
            <a:off x="11296611" y="2020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28" name="Google Shape;28;p5"/>
          <p:cNvPicPr preferRelativeResize="0"/>
          <p:nvPr/>
        </p:nvPicPr>
        <p:blipFill rotWithShape="1">
          <a:blip r:embed="rId2">
            <a:alphaModFix/>
          </a:blip>
          <a:srcRect t="43447" b="44626"/>
          <a:stretch/>
        </p:blipFill>
        <p:spPr>
          <a:xfrm>
            <a:off x="1" y="0"/>
            <a:ext cx="12192004" cy="842399"/>
          </a:xfrm>
          <a:prstGeom prst="rect">
            <a:avLst/>
          </a:prstGeom>
          <a:noFill/>
          <a:ln>
            <a:noFill/>
          </a:ln>
        </p:spPr>
      </p:pic>
      <p:sp>
        <p:nvSpPr>
          <p:cNvPr id="29" name="Google Shape;29;p5"/>
          <p:cNvSpPr/>
          <p:nvPr/>
        </p:nvSpPr>
        <p:spPr>
          <a:xfrm>
            <a:off x="0" y="200"/>
            <a:ext cx="12192000" cy="842400"/>
          </a:xfrm>
          <a:prstGeom prst="rect">
            <a:avLst/>
          </a:prstGeom>
          <a:solidFill>
            <a:srgbClr val="0051B5">
              <a:alpha val="8000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pic>
        <p:nvPicPr>
          <p:cNvPr id="30" name="Google Shape;30;p5"/>
          <p:cNvPicPr preferRelativeResize="0"/>
          <p:nvPr/>
        </p:nvPicPr>
        <p:blipFill>
          <a:blip r:embed="rId3">
            <a:alphaModFix/>
          </a:blip>
          <a:stretch>
            <a:fillRect/>
          </a:stretch>
        </p:blipFill>
        <p:spPr>
          <a:xfrm>
            <a:off x="10630533" y="121600"/>
            <a:ext cx="1397664" cy="599200"/>
          </a:xfrm>
          <a:prstGeom prst="rect">
            <a:avLst/>
          </a:prstGeom>
          <a:noFill/>
          <a:ln>
            <a:noFill/>
          </a:ln>
        </p:spPr>
      </p:pic>
      <p:sp>
        <p:nvSpPr>
          <p:cNvPr id="31" name="Google Shape;31;p5"/>
          <p:cNvSpPr txBox="1">
            <a:spLocks noGrp="1"/>
          </p:cNvSpPr>
          <p:nvPr>
            <p:ph type="sldNum" idx="2"/>
          </p:nvPr>
        </p:nvSpPr>
        <p:spPr>
          <a:xfrm>
            <a:off x="11296611" y="6333189"/>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96119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34" name="Google Shape;34;p6"/>
          <p:cNvSpPr txBox="1">
            <a:spLocks noGrp="1"/>
          </p:cNvSpPr>
          <p:nvPr>
            <p:ph type="sldNum" idx="12"/>
          </p:nvPr>
        </p:nvSpPr>
        <p:spPr>
          <a:xfrm>
            <a:off x="11296611" y="2020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35" name="Google Shape;35;p6"/>
          <p:cNvPicPr preferRelativeResize="0"/>
          <p:nvPr/>
        </p:nvPicPr>
        <p:blipFill rotWithShape="1">
          <a:blip r:embed="rId2">
            <a:alphaModFix/>
          </a:blip>
          <a:srcRect t="43447" b="44626"/>
          <a:stretch/>
        </p:blipFill>
        <p:spPr>
          <a:xfrm>
            <a:off x="1" y="0"/>
            <a:ext cx="12192004" cy="842399"/>
          </a:xfrm>
          <a:prstGeom prst="rect">
            <a:avLst/>
          </a:prstGeom>
          <a:noFill/>
          <a:ln>
            <a:noFill/>
          </a:ln>
        </p:spPr>
      </p:pic>
      <p:sp>
        <p:nvSpPr>
          <p:cNvPr id="36" name="Google Shape;36;p6"/>
          <p:cNvSpPr/>
          <p:nvPr/>
        </p:nvSpPr>
        <p:spPr>
          <a:xfrm>
            <a:off x="0" y="200"/>
            <a:ext cx="12192000" cy="842400"/>
          </a:xfrm>
          <a:prstGeom prst="rect">
            <a:avLst/>
          </a:prstGeom>
          <a:solidFill>
            <a:srgbClr val="0051B5">
              <a:alpha val="8000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7" name="Google Shape;37;p6"/>
          <p:cNvSpPr txBox="1">
            <a:spLocks noGrp="1"/>
          </p:cNvSpPr>
          <p:nvPr>
            <p:ph type="sldNum" idx="2"/>
          </p:nvPr>
        </p:nvSpPr>
        <p:spPr>
          <a:xfrm>
            <a:off x="11296611" y="6333189"/>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8" name="Google Shape;38;p6"/>
          <p:cNvSpPr txBox="1">
            <a:spLocks noGrp="1"/>
          </p:cNvSpPr>
          <p:nvPr>
            <p:ph type="title"/>
          </p:nvPr>
        </p:nvSpPr>
        <p:spPr>
          <a:xfrm>
            <a:off x="121433" y="39600"/>
            <a:ext cx="102544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pic>
        <p:nvPicPr>
          <p:cNvPr id="39" name="Google Shape;39;p6"/>
          <p:cNvPicPr preferRelativeResize="0"/>
          <p:nvPr/>
        </p:nvPicPr>
        <p:blipFill>
          <a:blip r:embed="rId3">
            <a:alphaModFix/>
          </a:blip>
          <a:stretch>
            <a:fillRect/>
          </a:stretch>
        </p:blipFill>
        <p:spPr>
          <a:xfrm>
            <a:off x="10630533" y="121600"/>
            <a:ext cx="1397664" cy="599200"/>
          </a:xfrm>
          <a:prstGeom prst="rect">
            <a:avLst/>
          </a:prstGeom>
          <a:noFill/>
          <a:ln>
            <a:noFill/>
          </a:ln>
        </p:spPr>
      </p:pic>
    </p:spTree>
    <p:extLst>
      <p:ext uri="{BB962C8B-B14F-4D97-AF65-F5344CB8AC3E}">
        <p14:creationId xmlns:p14="http://schemas.microsoft.com/office/powerpoint/2010/main" val="777191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0"/>
        <p:cNvGrpSpPr/>
        <p:nvPr/>
      </p:nvGrpSpPr>
      <p:grpSpPr>
        <a:xfrm>
          <a:off x="0" y="0"/>
          <a:ext cx="0" cy="0"/>
          <a:chOff x="0" y="0"/>
          <a:chExt cx="0" cy="0"/>
        </a:xfrm>
      </p:grpSpPr>
      <p:sp>
        <p:nvSpPr>
          <p:cNvPr id="41" name="Google Shape;41;p7"/>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42" name="Google Shape;42;p7"/>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43" name="Google Shape;43;p7"/>
          <p:cNvSpPr txBox="1">
            <a:spLocks noGrp="1"/>
          </p:cNvSpPr>
          <p:nvPr>
            <p:ph type="sldNum" idx="12"/>
          </p:nvPr>
        </p:nvSpPr>
        <p:spPr>
          <a:xfrm>
            <a:off x="11296611" y="2020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44" name="Google Shape;44;p7"/>
          <p:cNvPicPr preferRelativeResize="0"/>
          <p:nvPr/>
        </p:nvPicPr>
        <p:blipFill rotWithShape="1">
          <a:blip r:embed="rId2">
            <a:alphaModFix/>
          </a:blip>
          <a:srcRect t="43447" b="44626"/>
          <a:stretch/>
        </p:blipFill>
        <p:spPr>
          <a:xfrm>
            <a:off x="1" y="0"/>
            <a:ext cx="12192004" cy="842399"/>
          </a:xfrm>
          <a:prstGeom prst="rect">
            <a:avLst/>
          </a:prstGeom>
          <a:noFill/>
          <a:ln>
            <a:noFill/>
          </a:ln>
        </p:spPr>
      </p:pic>
      <p:sp>
        <p:nvSpPr>
          <p:cNvPr id="45" name="Google Shape;45;p7"/>
          <p:cNvSpPr/>
          <p:nvPr/>
        </p:nvSpPr>
        <p:spPr>
          <a:xfrm>
            <a:off x="0" y="200"/>
            <a:ext cx="12192000" cy="842400"/>
          </a:xfrm>
          <a:prstGeom prst="rect">
            <a:avLst/>
          </a:prstGeom>
          <a:solidFill>
            <a:srgbClr val="0051B5">
              <a:alpha val="8000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46" name="Google Shape;46;p7"/>
          <p:cNvSpPr txBox="1">
            <a:spLocks noGrp="1"/>
          </p:cNvSpPr>
          <p:nvPr>
            <p:ph type="sldNum" idx="3"/>
          </p:nvPr>
        </p:nvSpPr>
        <p:spPr>
          <a:xfrm>
            <a:off x="11296611" y="6333189"/>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47" name="Google Shape;47;p7"/>
          <p:cNvSpPr txBox="1">
            <a:spLocks noGrp="1"/>
          </p:cNvSpPr>
          <p:nvPr>
            <p:ph type="title"/>
          </p:nvPr>
        </p:nvSpPr>
        <p:spPr>
          <a:xfrm>
            <a:off x="121433" y="39600"/>
            <a:ext cx="102544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pic>
        <p:nvPicPr>
          <p:cNvPr id="48" name="Google Shape;48;p7"/>
          <p:cNvPicPr preferRelativeResize="0"/>
          <p:nvPr/>
        </p:nvPicPr>
        <p:blipFill>
          <a:blip r:embed="rId3">
            <a:alphaModFix/>
          </a:blip>
          <a:stretch>
            <a:fillRect/>
          </a:stretch>
        </p:blipFill>
        <p:spPr>
          <a:xfrm>
            <a:off x="10630533" y="121600"/>
            <a:ext cx="1397664" cy="599200"/>
          </a:xfrm>
          <a:prstGeom prst="rect">
            <a:avLst/>
          </a:prstGeom>
          <a:noFill/>
          <a:ln>
            <a:noFill/>
          </a:ln>
        </p:spPr>
      </p:pic>
    </p:spTree>
    <p:extLst>
      <p:ext uri="{BB962C8B-B14F-4D97-AF65-F5344CB8AC3E}">
        <p14:creationId xmlns:p14="http://schemas.microsoft.com/office/powerpoint/2010/main" val="67719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11296611" y="2020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51" name="Google Shape;51;p8"/>
          <p:cNvPicPr preferRelativeResize="0"/>
          <p:nvPr/>
        </p:nvPicPr>
        <p:blipFill rotWithShape="1">
          <a:blip r:embed="rId2">
            <a:alphaModFix/>
          </a:blip>
          <a:srcRect t="43447" b="44626"/>
          <a:stretch/>
        </p:blipFill>
        <p:spPr>
          <a:xfrm>
            <a:off x="1" y="0"/>
            <a:ext cx="12192004" cy="842399"/>
          </a:xfrm>
          <a:prstGeom prst="rect">
            <a:avLst/>
          </a:prstGeom>
          <a:noFill/>
          <a:ln>
            <a:noFill/>
          </a:ln>
        </p:spPr>
      </p:pic>
      <p:sp>
        <p:nvSpPr>
          <p:cNvPr id="52" name="Google Shape;52;p8"/>
          <p:cNvSpPr/>
          <p:nvPr/>
        </p:nvSpPr>
        <p:spPr>
          <a:xfrm>
            <a:off x="0" y="200"/>
            <a:ext cx="12192000" cy="842400"/>
          </a:xfrm>
          <a:prstGeom prst="rect">
            <a:avLst/>
          </a:prstGeom>
          <a:solidFill>
            <a:srgbClr val="0051B5">
              <a:alpha val="8000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53" name="Google Shape;53;p8"/>
          <p:cNvSpPr txBox="1">
            <a:spLocks noGrp="1"/>
          </p:cNvSpPr>
          <p:nvPr>
            <p:ph type="sldNum" idx="2"/>
          </p:nvPr>
        </p:nvSpPr>
        <p:spPr>
          <a:xfrm>
            <a:off x="11296611" y="6333189"/>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4" name="Google Shape;54;p8"/>
          <p:cNvSpPr txBox="1">
            <a:spLocks noGrp="1"/>
          </p:cNvSpPr>
          <p:nvPr>
            <p:ph type="title"/>
          </p:nvPr>
        </p:nvSpPr>
        <p:spPr>
          <a:xfrm>
            <a:off x="121433" y="39600"/>
            <a:ext cx="102544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pic>
        <p:nvPicPr>
          <p:cNvPr id="55" name="Google Shape;55;p8"/>
          <p:cNvPicPr preferRelativeResize="0"/>
          <p:nvPr/>
        </p:nvPicPr>
        <p:blipFill>
          <a:blip r:embed="rId3">
            <a:alphaModFix/>
          </a:blip>
          <a:stretch>
            <a:fillRect/>
          </a:stretch>
        </p:blipFill>
        <p:spPr>
          <a:xfrm>
            <a:off x="10630533" y="121600"/>
            <a:ext cx="1397664" cy="599200"/>
          </a:xfrm>
          <a:prstGeom prst="rect">
            <a:avLst/>
          </a:prstGeom>
          <a:noFill/>
          <a:ln>
            <a:noFill/>
          </a:ln>
        </p:spPr>
      </p:pic>
    </p:spTree>
    <p:extLst>
      <p:ext uri="{BB962C8B-B14F-4D97-AF65-F5344CB8AC3E}">
        <p14:creationId xmlns:p14="http://schemas.microsoft.com/office/powerpoint/2010/main" val="2989233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8579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00733"/>
      </p:ext>
    </p:extLst>
  </p:cSld>
  <p:clrMap bg1="lt1" tx1="dk1" bg2="dk2" tx2="lt2" accent1="accent1" accent2="accent2" accent3="accent3" accent4="accent4" accent5="accent5" accent6="accent6" hlink="hlink" folHlink="folHlink"/>
  <p:sldLayoutIdLst>
    <p:sldLayoutId id="2147483686" r:id="rId1"/>
    <p:sldLayoutId id="2147483694" r:id="rId2"/>
    <p:sldLayoutId id="2147483687" r:id="rId3"/>
    <p:sldLayoutId id="2147483688" r:id="rId4"/>
    <p:sldLayoutId id="2147483689" r:id="rId5"/>
    <p:sldLayoutId id="2147483690" r:id="rId6"/>
    <p:sldLayoutId id="2147483691" r:id="rId7"/>
    <p:sldLayoutId id="2147483692" r:id="rId8"/>
    <p:sldLayoutId id="214748369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6.gif"/><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kubernetes-sigs/ingress2gateway/blob/main/pkg/i2gw/providers/openapi3/README.md" TargetMode="External"/><Relationship Id="rId3" Type="http://schemas.openxmlformats.org/officeDocument/2006/relationships/hyperlink" Target="https://github.com/kubernetes-sigs/ingress2gateway/blob/main/pkg/i2gw/providers/apisix/README.md" TargetMode="External"/><Relationship Id="rId7" Type="http://schemas.openxmlformats.org/officeDocument/2006/relationships/hyperlink" Target="https://github.com/kubernetes-sigs/ingress2gateway/blob/main/pkg/i2gw/providers/kong/README.md" TargetMode="External"/><Relationship Id="rId2" Type="http://schemas.openxmlformats.org/officeDocument/2006/relationships/hyperlink" Target="https://github.com/kubernetes-sigs/ingress2gateway" TargetMode="External"/><Relationship Id="rId1" Type="http://schemas.openxmlformats.org/officeDocument/2006/relationships/slideLayout" Target="../slideLayouts/slideLayout6.xml"/><Relationship Id="rId6" Type="http://schemas.openxmlformats.org/officeDocument/2006/relationships/hyperlink" Target="https://github.com/kubernetes-sigs/ingress2gateway/blob/main/pkg/i2gw/providers/gce/README.md" TargetMode="External"/><Relationship Id="rId5" Type="http://schemas.openxmlformats.org/officeDocument/2006/relationships/hyperlink" Target="https://github.com/kubernetes-sigs/ingress2gateway/blob/main/pkg/i2gw/providers/istio/README.md" TargetMode="External"/><Relationship Id="rId4" Type="http://schemas.openxmlformats.org/officeDocument/2006/relationships/hyperlink" Target="https://github.com/kubernetes-sigs/ingress2gateway/blob/main/pkg/i2gw/providers/ingressnginx/README.md"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ubernetes/website/pull/43621/file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gateway-api.sigs.k8s.io/implementation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1"/>
          <p:cNvSpPr txBox="1">
            <a:spLocks noGrp="1"/>
          </p:cNvSpPr>
          <p:nvPr>
            <p:ph type="ctrTitle"/>
          </p:nvPr>
        </p:nvSpPr>
        <p:spPr>
          <a:xfrm>
            <a:off x="415611" y="2060600"/>
            <a:ext cx="11360800" cy="2736800"/>
          </a:xfrm>
          <a:prstGeom prst="rect">
            <a:avLst/>
          </a:prstGeom>
        </p:spPr>
        <p:txBody>
          <a:bodyPr spcFirstLastPara="1" wrap="square" lIns="121900" tIns="121900" rIns="121900" bIns="121900" anchor="ctr" anchorCtr="0">
            <a:normAutofit fontScale="90000"/>
          </a:bodyPr>
          <a:lstStyle/>
          <a:p>
            <a:r>
              <a:rPr lang="en-US" sz="6900"/>
              <a:t>How to Move from Ingress to Gateway API with Minimal Hassle</a:t>
            </a:r>
            <a:endParaRPr lang="en-US"/>
          </a:p>
        </p:txBody>
      </p:sp>
      <p:sp>
        <p:nvSpPr>
          <p:cNvPr id="67" name="Google Shape;67;p11"/>
          <p:cNvSpPr txBox="1">
            <a:spLocks noGrp="1"/>
          </p:cNvSpPr>
          <p:nvPr>
            <p:ph type="subTitle" idx="1"/>
          </p:nvPr>
        </p:nvSpPr>
        <p:spPr>
          <a:xfrm>
            <a:off x="415600" y="4797400"/>
            <a:ext cx="11360800" cy="1056800"/>
          </a:xfrm>
          <a:prstGeom prst="rect">
            <a:avLst/>
          </a:prstGeom>
        </p:spPr>
        <p:txBody>
          <a:bodyPr spcFirstLastPara="1" wrap="square" lIns="121900" tIns="121900" rIns="121900" bIns="121900" anchor="ctr" anchorCtr="0">
            <a:normAutofit/>
          </a:bodyPr>
          <a:lstStyle/>
          <a:p>
            <a:pPr marL="0" indent="0"/>
            <a:r>
              <a:rPr lang="en-US" sz="3700">
                <a:latin typeface="Montserrat"/>
                <a:ea typeface="Montserrat"/>
                <a:cs typeface="Montserrat"/>
                <a:sym typeface="Montserrat"/>
              </a:rPr>
              <a:t>Keith Mattix -Microsoft</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deo gif. A dog is offered a piece of cotton candy. He tastes it and pulls away in disgust, pawing it away from his face.">
            <a:extLst>
              <a:ext uri="{FF2B5EF4-FFF2-40B4-BE49-F238E27FC236}">
                <a16:creationId xmlns:a16="http://schemas.microsoft.com/office/drawing/2014/main" id="{702E5675-172B-03C8-3401-D2AAACF48FA1}"/>
              </a:ext>
            </a:extLst>
          </p:cNvPr>
          <p:cNvPicPr>
            <a:picLocks noChangeAspect="1"/>
          </p:cNvPicPr>
          <p:nvPr/>
        </p:nvPicPr>
        <p:blipFill>
          <a:blip r:embed="rId3"/>
          <a:stretch>
            <a:fillRect/>
          </a:stretch>
        </p:blipFill>
        <p:spPr>
          <a:xfrm>
            <a:off x="472539" y="218333"/>
            <a:ext cx="3946477" cy="5324048"/>
          </a:xfrm>
          <a:prstGeom prst="rect">
            <a:avLst/>
          </a:prstGeom>
        </p:spPr>
      </p:pic>
      <p:pic>
        <p:nvPicPr>
          <p:cNvPr id="2" name="Picture 1" descr="Jennifer Lawrence Work GIF">
            <a:extLst>
              <a:ext uri="{FF2B5EF4-FFF2-40B4-BE49-F238E27FC236}">
                <a16:creationId xmlns:a16="http://schemas.microsoft.com/office/drawing/2014/main" id="{BD7EE344-AE11-AB3D-F81E-12485B1A33BC}"/>
              </a:ext>
            </a:extLst>
          </p:cNvPr>
          <p:cNvPicPr>
            <a:picLocks noChangeAspect="1"/>
          </p:cNvPicPr>
          <p:nvPr/>
        </p:nvPicPr>
        <p:blipFill>
          <a:blip r:embed="rId4"/>
          <a:stretch>
            <a:fillRect/>
          </a:stretch>
        </p:blipFill>
        <p:spPr>
          <a:xfrm>
            <a:off x="8648472" y="219963"/>
            <a:ext cx="2876044" cy="3595056"/>
          </a:xfrm>
          <a:prstGeom prst="rect">
            <a:avLst/>
          </a:prstGeom>
        </p:spPr>
      </p:pic>
    </p:spTree>
    <p:extLst>
      <p:ext uri="{BB962C8B-B14F-4D97-AF65-F5344CB8AC3E}">
        <p14:creationId xmlns:p14="http://schemas.microsoft.com/office/powerpoint/2010/main" val="3074068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deo gif. A dog is offered a piece of cotton candy. He tastes it and pulls away in disgust, pawing it away from his face.">
            <a:extLst>
              <a:ext uri="{FF2B5EF4-FFF2-40B4-BE49-F238E27FC236}">
                <a16:creationId xmlns:a16="http://schemas.microsoft.com/office/drawing/2014/main" id="{702E5675-172B-03C8-3401-D2AAACF48FA1}"/>
              </a:ext>
            </a:extLst>
          </p:cNvPr>
          <p:cNvPicPr>
            <a:picLocks noChangeAspect="1"/>
          </p:cNvPicPr>
          <p:nvPr/>
        </p:nvPicPr>
        <p:blipFill>
          <a:blip r:embed="rId3"/>
          <a:stretch>
            <a:fillRect/>
          </a:stretch>
        </p:blipFill>
        <p:spPr>
          <a:xfrm>
            <a:off x="472539" y="218333"/>
            <a:ext cx="3946477" cy="5324048"/>
          </a:xfrm>
          <a:prstGeom prst="rect">
            <a:avLst/>
          </a:prstGeom>
        </p:spPr>
      </p:pic>
      <p:pic>
        <p:nvPicPr>
          <p:cNvPr id="2" name="Picture 1" descr="Jennifer Lawrence Work GIF">
            <a:extLst>
              <a:ext uri="{FF2B5EF4-FFF2-40B4-BE49-F238E27FC236}">
                <a16:creationId xmlns:a16="http://schemas.microsoft.com/office/drawing/2014/main" id="{BD7EE344-AE11-AB3D-F81E-12485B1A33BC}"/>
              </a:ext>
            </a:extLst>
          </p:cNvPr>
          <p:cNvPicPr>
            <a:picLocks noChangeAspect="1"/>
          </p:cNvPicPr>
          <p:nvPr/>
        </p:nvPicPr>
        <p:blipFill>
          <a:blip r:embed="rId4"/>
          <a:stretch>
            <a:fillRect/>
          </a:stretch>
        </p:blipFill>
        <p:spPr>
          <a:xfrm>
            <a:off x="8905771" y="219963"/>
            <a:ext cx="2876044" cy="3595056"/>
          </a:xfrm>
          <a:prstGeom prst="rect">
            <a:avLst/>
          </a:prstGeom>
        </p:spPr>
      </p:pic>
      <p:pic>
        <p:nvPicPr>
          <p:cNvPr id="3" name="Picture 2" descr="Video gif. Olivia Rodrigo stares at us with a bored expression on her face, making a long exaggerated puking face, flashing her eyes like she can't believe you. ">
            <a:extLst>
              <a:ext uri="{FF2B5EF4-FFF2-40B4-BE49-F238E27FC236}">
                <a16:creationId xmlns:a16="http://schemas.microsoft.com/office/drawing/2014/main" id="{6A48C98E-896E-682E-0DA5-C86B564E1FD0}"/>
              </a:ext>
            </a:extLst>
          </p:cNvPr>
          <p:cNvPicPr>
            <a:picLocks noChangeAspect="1"/>
          </p:cNvPicPr>
          <p:nvPr/>
        </p:nvPicPr>
        <p:blipFill>
          <a:blip r:embed="rId5"/>
          <a:stretch>
            <a:fillRect/>
          </a:stretch>
        </p:blipFill>
        <p:spPr>
          <a:xfrm>
            <a:off x="4798621" y="2116777"/>
            <a:ext cx="3727862" cy="3727862"/>
          </a:xfrm>
          <a:prstGeom prst="rect">
            <a:avLst/>
          </a:prstGeom>
        </p:spPr>
      </p:pic>
    </p:spTree>
    <p:extLst>
      <p:ext uri="{BB962C8B-B14F-4D97-AF65-F5344CB8AC3E}">
        <p14:creationId xmlns:p14="http://schemas.microsoft.com/office/powerpoint/2010/main" val="2440427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deo gif. A dog is offered a piece of cotton candy. He tastes it and pulls away in disgust, pawing it away from his face.">
            <a:extLst>
              <a:ext uri="{FF2B5EF4-FFF2-40B4-BE49-F238E27FC236}">
                <a16:creationId xmlns:a16="http://schemas.microsoft.com/office/drawing/2014/main" id="{702E5675-172B-03C8-3401-D2AAACF48FA1}"/>
              </a:ext>
            </a:extLst>
          </p:cNvPr>
          <p:cNvPicPr>
            <a:picLocks noChangeAspect="1"/>
          </p:cNvPicPr>
          <p:nvPr/>
        </p:nvPicPr>
        <p:blipFill>
          <a:blip r:embed="rId3"/>
          <a:stretch>
            <a:fillRect/>
          </a:stretch>
        </p:blipFill>
        <p:spPr>
          <a:xfrm>
            <a:off x="472539" y="218333"/>
            <a:ext cx="3946477" cy="5324048"/>
          </a:xfrm>
          <a:prstGeom prst="rect">
            <a:avLst/>
          </a:prstGeom>
        </p:spPr>
      </p:pic>
      <p:pic>
        <p:nvPicPr>
          <p:cNvPr id="2" name="Picture 1" descr="Jennifer Lawrence Work GIF">
            <a:extLst>
              <a:ext uri="{FF2B5EF4-FFF2-40B4-BE49-F238E27FC236}">
                <a16:creationId xmlns:a16="http://schemas.microsoft.com/office/drawing/2014/main" id="{BD7EE344-AE11-AB3D-F81E-12485B1A33BC}"/>
              </a:ext>
            </a:extLst>
          </p:cNvPr>
          <p:cNvPicPr>
            <a:picLocks noChangeAspect="1"/>
          </p:cNvPicPr>
          <p:nvPr/>
        </p:nvPicPr>
        <p:blipFill>
          <a:blip r:embed="rId4"/>
          <a:stretch>
            <a:fillRect/>
          </a:stretch>
        </p:blipFill>
        <p:spPr>
          <a:xfrm>
            <a:off x="8905771" y="219963"/>
            <a:ext cx="2876044" cy="3595056"/>
          </a:xfrm>
          <a:prstGeom prst="rect">
            <a:avLst/>
          </a:prstGeom>
        </p:spPr>
      </p:pic>
      <p:pic>
        <p:nvPicPr>
          <p:cNvPr id="3" name="Picture 2" descr="Video gif. Olivia Rodrigo stares at us with a bored expression on her face, making a long exaggerated puking face, flashing her eyes like she can't believe you. ">
            <a:extLst>
              <a:ext uri="{FF2B5EF4-FFF2-40B4-BE49-F238E27FC236}">
                <a16:creationId xmlns:a16="http://schemas.microsoft.com/office/drawing/2014/main" id="{6A48C98E-896E-682E-0DA5-C86B564E1FD0}"/>
              </a:ext>
            </a:extLst>
          </p:cNvPr>
          <p:cNvPicPr>
            <a:picLocks noChangeAspect="1"/>
          </p:cNvPicPr>
          <p:nvPr/>
        </p:nvPicPr>
        <p:blipFill>
          <a:blip r:embed="rId5"/>
          <a:stretch>
            <a:fillRect/>
          </a:stretch>
        </p:blipFill>
        <p:spPr>
          <a:xfrm>
            <a:off x="4798621" y="2116777"/>
            <a:ext cx="3727862" cy="3727862"/>
          </a:xfrm>
          <a:prstGeom prst="rect">
            <a:avLst/>
          </a:prstGeom>
        </p:spPr>
      </p:pic>
      <p:pic>
        <p:nvPicPr>
          <p:cNvPr id="4" name="Picture 3" descr="Disgusted The Monkees GIF">
            <a:extLst>
              <a:ext uri="{FF2B5EF4-FFF2-40B4-BE49-F238E27FC236}">
                <a16:creationId xmlns:a16="http://schemas.microsoft.com/office/drawing/2014/main" id="{0D6455F6-41AE-6325-32CA-4FAED7A9CDC7}"/>
              </a:ext>
            </a:extLst>
          </p:cNvPr>
          <p:cNvPicPr>
            <a:picLocks noChangeAspect="1"/>
          </p:cNvPicPr>
          <p:nvPr/>
        </p:nvPicPr>
        <p:blipFill>
          <a:blip r:embed="rId6"/>
          <a:stretch>
            <a:fillRect/>
          </a:stretch>
        </p:blipFill>
        <p:spPr>
          <a:xfrm>
            <a:off x="2079601" y="647527"/>
            <a:ext cx="8569465" cy="5322198"/>
          </a:xfrm>
          <a:prstGeom prst="rect">
            <a:avLst/>
          </a:prstGeom>
        </p:spPr>
      </p:pic>
    </p:spTree>
    <p:extLst>
      <p:ext uri="{BB962C8B-B14F-4D97-AF65-F5344CB8AC3E}">
        <p14:creationId xmlns:p14="http://schemas.microsoft.com/office/powerpoint/2010/main" val="1147806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45C9-3923-ADE0-24CA-774419033418}"/>
              </a:ext>
            </a:extLst>
          </p:cNvPr>
          <p:cNvSpPr>
            <a:spLocks noGrp="1"/>
          </p:cNvSpPr>
          <p:nvPr>
            <p:ph type="title"/>
          </p:nvPr>
        </p:nvSpPr>
        <p:spPr/>
        <p:txBody>
          <a:bodyPr>
            <a:normAutofit/>
          </a:bodyPr>
          <a:lstStyle/>
          <a:p>
            <a:r>
              <a:rPr lang="en-US" sz="3200"/>
              <a:t>The Unfortunate Truth of Migrations</a:t>
            </a:r>
          </a:p>
        </p:txBody>
      </p:sp>
      <p:sp>
        <p:nvSpPr>
          <p:cNvPr id="3" name="Text Placeholder 2">
            <a:extLst>
              <a:ext uri="{FF2B5EF4-FFF2-40B4-BE49-F238E27FC236}">
                <a16:creationId xmlns:a16="http://schemas.microsoft.com/office/drawing/2014/main" id="{A7EC4743-406D-E06A-27EC-2239060BEF21}"/>
              </a:ext>
            </a:extLst>
          </p:cNvPr>
          <p:cNvSpPr>
            <a:spLocks noGrp="1"/>
          </p:cNvSpPr>
          <p:nvPr>
            <p:ph type="body" idx="1"/>
          </p:nvPr>
        </p:nvSpPr>
        <p:spPr/>
        <p:txBody>
          <a:bodyPr>
            <a:normAutofit/>
          </a:bodyPr>
          <a:lstStyle/>
          <a:p>
            <a:pPr marL="608965" indent="-456565">
              <a:lnSpc>
                <a:spcPct val="114999"/>
              </a:lnSpc>
            </a:pPr>
            <a:r>
              <a:rPr lang="en-US" sz="2400"/>
              <a:t>Everyone wants new functionality, but migrations suuuck</a:t>
            </a:r>
          </a:p>
          <a:p>
            <a:pPr marL="1218565" lvl="1" indent="-422910">
              <a:lnSpc>
                <a:spcPct val="114999"/>
              </a:lnSpc>
              <a:buSzPts val="1800"/>
            </a:pPr>
            <a:r>
              <a:rPr lang="en-US" sz="2400"/>
              <a:t>If it goes wrong, the status quo of the business is disrupted </a:t>
            </a:r>
            <a:r>
              <a:rPr lang="en-US" sz="2400" i="1"/>
              <a:t>for yet unrealized value</a:t>
            </a:r>
          </a:p>
          <a:p>
            <a:pPr marL="608965" indent="-456565">
              <a:lnSpc>
                <a:spcPct val="114999"/>
              </a:lnSpc>
            </a:pPr>
            <a:r>
              <a:rPr lang="en-US" sz="2400"/>
              <a:t>When the network is involved, migrations can be even riskier</a:t>
            </a:r>
          </a:p>
          <a:p>
            <a:pPr marL="1218565" lvl="1" indent="-422910">
              <a:lnSpc>
                <a:spcPct val="114999"/>
              </a:lnSpc>
            </a:pPr>
            <a:r>
              <a:rPr lang="en-US" sz="2400"/>
              <a:t>Very hard to fail gracefully in the face of network failures</a:t>
            </a:r>
          </a:p>
          <a:p>
            <a:pPr marL="608965" indent="-456565">
              <a:lnSpc>
                <a:spcPct val="114999"/>
              </a:lnSpc>
              <a:buSzPts val="1400"/>
            </a:pPr>
            <a:r>
              <a:rPr lang="en-US" sz="2400"/>
              <a:t>With Gateway API specifically, there's a whole new model to learn</a:t>
            </a:r>
          </a:p>
          <a:p>
            <a:pPr marL="1218565" lvl="1" indent="-422910">
              <a:lnSpc>
                <a:spcPct val="114999"/>
              </a:lnSpc>
            </a:pPr>
            <a:r>
              <a:rPr lang="en-US" sz="2450"/>
              <a:t>One resource vs. Multiple resources</a:t>
            </a:r>
          </a:p>
          <a:p>
            <a:pPr marL="1218565" lvl="1" indent="-422910">
              <a:lnSpc>
                <a:spcPct val="114999"/>
              </a:lnSpc>
            </a:pPr>
            <a:r>
              <a:rPr lang="en-US" sz="2400"/>
              <a:t>The design that makes it more secure and robust also adds a tad more complexity</a:t>
            </a:r>
          </a:p>
          <a:p>
            <a:pPr marL="1218565" lvl="1" indent="-422910">
              <a:lnSpc>
                <a:spcPct val="114999"/>
              </a:lnSpc>
            </a:pPr>
            <a:r>
              <a:rPr lang="en-US" sz="2400"/>
              <a:t>Your organization may not have all the personas Gateway API is built for</a:t>
            </a:r>
          </a:p>
          <a:p>
            <a:pPr marL="608965" indent="-456565">
              <a:lnSpc>
                <a:spcPct val="114999"/>
              </a:lnSpc>
            </a:pPr>
            <a:endParaRPr lang="en-US" sz="2400"/>
          </a:p>
          <a:p>
            <a:pPr marL="1218565" lvl="1" indent="-422910">
              <a:lnSpc>
                <a:spcPct val="114999"/>
              </a:lnSpc>
            </a:pPr>
            <a:endParaRPr lang="en-US" sz="2400"/>
          </a:p>
          <a:p>
            <a:pPr marL="1218565" lvl="1" indent="-422910">
              <a:lnSpc>
                <a:spcPct val="114999"/>
              </a:lnSpc>
            </a:pPr>
            <a:endParaRPr lang="en-US" sz="2400"/>
          </a:p>
          <a:p>
            <a:pPr marL="608965" indent="-456565">
              <a:lnSpc>
                <a:spcPct val="114999"/>
              </a:lnSpc>
            </a:pPr>
            <a:endParaRPr lang="en-US" sz="2400"/>
          </a:p>
        </p:txBody>
      </p:sp>
    </p:spTree>
    <p:extLst>
      <p:ext uri="{BB962C8B-B14F-4D97-AF65-F5344CB8AC3E}">
        <p14:creationId xmlns:p14="http://schemas.microsoft.com/office/powerpoint/2010/main" val="2290592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9FCE2-312C-6DBA-BAD9-CDAEEC436160}"/>
              </a:ext>
            </a:extLst>
          </p:cNvPr>
          <p:cNvSpPr>
            <a:spLocks noGrp="1"/>
          </p:cNvSpPr>
          <p:nvPr>
            <p:ph type="body" idx="1"/>
          </p:nvPr>
        </p:nvSpPr>
        <p:spPr/>
        <p:txBody>
          <a:bodyPr>
            <a:normAutofit/>
          </a:bodyPr>
          <a:lstStyle/>
          <a:p>
            <a:pPr marL="608965" indent="-456565">
              <a:lnSpc>
                <a:spcPct val="114999"/>
              </a:lnSpc>
            </a:pPr>
            <a:r>
              <a:rPr lang="en-US" sz="2400"/>
              <a:t>Plan to succeed through failure</a:t>
            </a:r>
            <a:endParaRPr lang="en-US"/>
          </a:p>
          <a:p>
            <a:pPr marL="1218565" lvl="1" indent="-422910">
              <a:lnSpc>
                <a:spcPct val="114999"/>
              </a:lnSpc>
              <a:buSzPts val="1800"/>
            </a:pPr>
            <a:r>
              <a:rPr lang="en-US" sz="2450"/>
              <a:t>Create a process for identifying failures and integrate it with your culture</a:t>
            </a:r>
          </a:p>
          <a:p>
            <a:pPr marL="608965" indent="-422910">
              <a:lnSpc>
                <a:spcPct val="114999"/>
              </a:lnSpc>
            </a:pPr>
            <a:r>
              <a:rPr lang="en-US" sz="2400"/>
              <a:t>Avoid "big switches"</a:t>
            </a:r>
          </a:p>
          <a:p>
            <a:pPr marL="608965" indent="-456565">
              <a:lnSpc>
                <a:spcPct val="114999"/>
              </a:lnSpc>
            </a:pPr>
            <a:r>
              <a:rPr lang="en-US" sz="2400"/>
              <a:t>Data, data, and more data </a:t>
            </a:r>
            <a:endParaRPr lang="en-US"/>
          </a:p>
          <a:p>
            <a:pPr marL="1218565" lvl="1" indent="-422910">
              <a:lnSpc>
                <a:spcPct val="114999"/>
              </a:lnSpc>
            </a:pPr>
            <a:r>
              <a:rPr lang="en-US" sz="2450"/>
              <a:t>Confirm your observability strategy before you change a thing!</a:t>
            </a:r>
          </a:p>
          <a:p>
            <a:pPr marL="608965" indent="-456565">
              <a:lnSpc>
                <a:spcPct val="114999"/>
              </a:lnSpc>
            </a:pPr>
            <a:r>
              <a:rPr lang="en-US" sz="2350"/>
              <a:t>Figure out who in your organization fits what Gateway API persona </a:t>
            </a:r>
            <a:endParaRPr lang="en-US"/>
          </a:p>
          <a:p>
            <a:pPr marL="1218565" lvl="1" indent="-422910">
              <a:lnSpc>
                <a:spcPct val="114999"/>
              </a:lnSpc>
            </a:pPr>
            <a:r>
              <a:rPr lang="en-US" sz="2450"/>
              <a:t>One person may wear multiple hats! But understand this ahead of time </a:t>
            </a:r>
            <a:endParaRPr lang="en-US" sz="1850"/>
          </a:p>
          <a:p>
            <a:pPr marL="608965" indent="-422910">
              <a:lnSpc>
                <a:spcPct val="114999"/>
              </a:lnSpc>
            </a:pPr>
            <a:r>
              <a:rPr lang="en-US" sz="2350"/>
              <a:t>Leverage the community for best practices</a:t>
            </a:r>
            <a:endParaRPr lang="en-US"/>
          </a:p>
          <a:p>
            <a:pPr marL="1218565" lvl="1" indent="-422910">
              <a:lnSpc>
                <a:spcPct val="114999"/>
              </a:lnSpc>
            </a:pPr>
            <a:r>
              <a:rPr lang="en-US" sz="2450"/>
              <a:t>GitHub Issues/Discussions and Slack are great places to look for examples</a:t>
            </a:r>
          </a:p>
          <a:p>
            <a:pPr marL="1218565" lvl="1" indent="-422910">
              <a:lnSpc>
                <a:spcPct val="114999"/>
              </a:lnSpc>
            </a:pPr>
            <a:endParaRPr lang="en-US" sz="2450"/>
          </a:p>
        </p:txBody>
      </p:sp>
      <p:sp>
        <p:nvSpPr>
          <p:cNvPr id="3" name="Title 2">
            <a:extLst>
              <a:ext uri="{FF2B5EF4-FFF2-40B4-BE49-F238E27FC236}">
                <a16:creationId xmlns:a16="http://schemas.microsoft.com/office/drawing/2014/main" id="{1B9F2EEB-E9B8-94CD-4683-81146C81A962}"/>
              </a:ext>
            </a:extLst>
          </p:cNvPr>
          <p:cNvSpPr>
            <a:spLocks noGrp="1"/>
          </p:cNvSpPr>
          <p:nvPr>
            <p:ph type="title"/>
          </p:nvPr>
        </p:nvSpPr>
        <p:spPr/>
        <p:txBody>
          <a:bodyPr>
            <a:normAutofit/>
          </a:bodyPr>
          <a:lstStyle/>
          <a:p>
            <a:r>
              <a:rPr lang="en-US" sz="3200"/>
              <a:t>Principles for a Safe Migration</a:t>
            </a:r>
          </a:p>
        </p:txBody>
      </p:sp>
    </p:spTree>
    <p:extLst>
      <p:ext uri="{BB962C8B-B14F-4D97-AF65-F5344CB8AC3E}">
        <p14:creationId xmlns:p14="http://schemas.microsoft.com/office/powerpoint/2010/main" val="2870925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F909B-EE98-A513-2A14-7275295D406A}"/>
              </a:ext>
            </a:extLst>
          </p:cNvPr>
          <p:cNvSpPr>
            <a:spLocks noGrp="1"/>
          </p:cNvSpPr>
          <p:nvPr>
            <p:ph type="ctrTitle"/>
          </p:nvPr>
        </p:nvSpPr>
        <p:spPr/>
        <p:txBody>
          <a:bodyPr>
            <a:normAutofit/>
          </a:bodyPr>
          <a:lstStyle/>
          <a:p>
            <a:r>
              <a:rPr lang="en-US" sz="6900"/>
              <a:t>Tools for your Journey</a:t>
            </a:r>
            <a:endParaRPr lang="en-US"/>
          </a:p>
        </p:txBody>
      </p:sp>
      <p:sp>
        <p:nvSpPr>
          <p:cNvPr id="2" name="Text Placeholder 1">
            <a:extLst>
              <a:ext uri="{FF2B5EF4-FFF2-40B4-BE49-F238E27FC236}">
                <a16:creationId xmlns:a16="http://schemas.microsoft.com/office/drawing/2014/main" id="{EAE93DDC-F211-A38A-E64E-AE4ED9AE1A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935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727AAA-6B60-6006-2E51-2E3AEC3BED20}"/>
              </a:ext>
            </a:extLst>
          </p:cNvPr>
          <p:cNvSpPr>
            <a:spLocks noGrp="1"/>
          </p:cNvSpPr>
          <p:nvPr>
            <p:ph type="body" idx="1"/>
          </p:nvPr>
        </p:nvSpPr>
        <p:spPr/>
        <p:txBody>
          <a:bodyPr>
            <a:normAutofit lnSpcReduction="10000"/>
          </a:bodyPr>
          <a:lstStyle/>
          <a:p>
            <a:pPr marL="608965" indent="-456565"/>
            <a:r>
              <a:rPr lang="en-US" sz="2400">
                <a:hlinkClick r:id="rId2"/>
              </a:rPr>
              <a:t>Ingress2gateway</a:t>
            </a:r>
            <a:r>
              <a:rPr lang="en-US" sz="2400"/>
              <a:t> helps translate Ingress and provider-specific resources (CRDs) to Gateway API resources</a:t>
            </a:r>
            <a:endParaRPr lang="en-US"/>
          </a:p>
          <a:p>
            <a:pPr marL="608965" indent="-456565">
              <a:lnSpc>
                <a:spcPct val="114999"/>
              </a:lnSpc>
            </a:pPr>
            <a:r>
              <a:rPr lang="en-US" sz="2400"/>
              <a:t>Supports multiple providers:</a:t>
            </a:r>
          </a:p>
          <a:p>
            <a:pPr marL="1218565" lvl="1" indent="-422910">
              <a:lnSpc>
                <a:spcPct val="114999"/>
              </a:lnSpc>
            </a:pPr>
            <a:r>
              <a:rPr lang="en-US" sz="2500">
                <a:hlinkClick r:id="rId3"/>
              </a:rPr>
              <a:t>apisix</a:t>
            </a:r>
            <a:endParaRPr lang="en-US" sz="2500"/>
          </a:p>
          <a:p>
            <a:pPr marL="1218565" lvl="1" indent="-422910">
              <a:lnSpc>
                <a:spcPct val="114999"/>
              </a:lnSpc>
            </a:pPr>
            <a:r>
              <a:rPr lang="en-US" sz="2500">
                <a:hlinkClick r:id="rId4"/>
              </a:rPr>
              <a:t>ingress-nginx</a:t>
            </a:r>
            <a:endParaRPr lang="en-US" sz="2500"/>
          </a:p>
          <a:p>
            <a:pPr marL="1218565" lvl="1" indent="-422910">
              <a:lnSpc>
                <a:spcPct val="114999"/>
              </a:lnSpc>
            </a:pPr>
            <a:r>
              <a:rPr lang="en-US" sz="2500">
                <a:hlinkClick r:id="rId5"/>
              </a:rPr>
              <a:t>istio</a:t>
            </a:r>
            <a:endParaRPr lang="en-US" sz="2500"/>
          </a:p>
          <a:p>
            <a:pPr marL="1218565" lvl="1" indent="-422910">
              <a:lnSpc>
                <a:spcPct val="114999"/>
              </a:lnSpc>
            </a:pPr>
            <a:r>
              <a:rPr lang="en-US" sz="2500">
                <a:hlinkClick r:id="rId6"/>
              </a:rPr>
              <a:t>gce</a:t>
            </a:r>
            <a:endParaRPr lang="en-US" sz="2500"/>
          </a:p>
          <a:p>
            <a:pPr marL="1218565" lvl="1" indent="-422910">
              <a:lnSpc>
                <a:spcPct val="114999"/>
              </a:lnSpc>
            </a:pPr>
            <a:r>
              <a:rPr lang="en-US" sz="2500">
                <a:hlinkClick r:id="rId7"/>
              </a:rPr>
              <a:t>kong</a:t>
            </a:r>
            <a:endParaRPr lang="en-US" sz="2500"/>
          </a:p>
          <a:p>
            <a:pPr marL="1218565" lvl="1" indent="-422910">
              <a:lnSpc>
                <a:spcPct val="114999"/>
              </a:lnSpc>
            </a:pPr>
            <a:r>
              <a:rPr lang="en-US" sz="2500">
                <a:hlinkClick r:id="rId8"/>
              </a:rPr>
              <a:t>openapi</a:t>
            </a:r>
            <a:endParaRPr lang="en-US" sz="2500"/>
          </a:p>
          <a:p>
            <a:pPr marL="608965" indent="-456565">
              <a:lnSpc>
                <a:spcPct val="114999"/>
              </a:lnSpc>
              <a:buSzPts val="1400"/>
            </a:pPr>
            <a:r>
              <a:rPr lang="en-US" sz="2450">
                <a:latin typeface="Consolas"/>
              </a:rPr>
              <a:t>./ingress2gateway print</a:t>
            </a:r>
            <a:endParaRPr lang="en-US" sz="2450"/>
          </a:p>
          <a:p>
            <a:pPr marL="608965" indent="-456565">
              <a:lnSpc>
                <a:spcPct val="114999"/>
              </a:lnSpc>
            </a:pPr>
            <a:r>
              <a:rPr lang="en-US" sz="2400"/>
              <a:t>Use this to scaffold your Gateway API resources!</a:t>
            </a:r>
          </a:p>
          <a:p>
            <a:pPr marL="1218565" lvl="1" indent="-422910">
              <a:lnSpc>
                <a:spcPct val="114999"/>
              </a:lnSpc>
            </a:pPr>
            <a:endParaRPr lang="en-US" sz="2450"/>
          </a:p>
        </p:txBody>
      </p:sp>
      <p:sp>
        <p:nvSpPr>
          <p:cNvPr id="3" name="Title 2">
            <a:extLst>
              <a:ext uri="{FF2B5EF4-FFF2-40B4-BE49-F238E27FC236}">
                <a16:creationId xmlns:a16="http://schemas.microsoft.com/office/drawing/2014/main" id="{4BB9612E-3885-92E2-7485-678C369DD1FC}"/>
              </a:ext>
            </a:extLst>
          </p:cNvPr>
          <p:cNvSpPr>
            <a:spLocks noGrp="1"/>
          </p:cNvSpPr>
          <p:nvPr>
            <p:ph type="title"/>
          </p:nvPr>
        </p:nvSpPr>
        <p:spPr/>
        <p:txBody>
          <a:bodyPr>
            <a:normAutofit/>
          </a:bodyPr>
          <a:lstStyle/>
          <a:p>
            <a:r>
              <a:rPr lang="en-US" sz="3200"/>
              <a:t>Ingress2Gateway</a:t>
            </a:r>
            <a:endParaRPr lang="en-US"/>
          </a:p>
        </p:txBody>
      </p:sp>
    </p:spTree>
    <p:extLst>
      <p:ext uri="{BB962C8B-B14F-4D97-AF65-F5344CB8AC3E}">
        <p14:creationId xmlns:p14="http://schemas.microsoft.com/office/powerpoint/2010/main" val="3380910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EAD304-F581-9CED-A917-D92195DC9EE2}"/>
              </a:ext>
            </a:extLst>
          </p:cNvPr>
          <p:cNvSpPr>
            <a:spLocks noGrp="1"/>
          </p:cNvSpPr>
          <p:nvPr>
            <p:ph type="body" idx="1"/>
          </p:nvPr>
        </p:nvSpPr>
        <p:spPr/>
        <p:txBody>
          <a:bodyPr/>
          <a:lstStyle/>
          <a:p>
            <a:pPr marL="608965" indent="-456565"/>
            <a:endParaRPr lang="en-US" i="1"/>
          </a:p>
        </p:txBody>
      </p:sp>
      <p:sp>
        <p:nvSpPr>
          <p:cNvPr id="3" name="Title 2">
            <a:extLst>
              <a:ext uri="{FF2B5EF4-FFF2-40B4-BE49-F238E27FC236}">
                <a16:creationId xmlns:a16="http://schemas.microsoft.com/office/drawing/2014/main" id="{9A2DA80F-5E9A-175B-1995-38BA71D62E9C}"/>
              </a:ext>
            </a:extLst>
          </p:cNvPr>
          <p:cNvSpPr>
            <a:spLocks noGrp="1"/>
          </p:cNvSpPr>
          <p:nvPr>
            <p:ph type="title"/>
          </p:nvPr>
        </p:nvSpPr>
        <p:spPr/>
        <p:txBody>
          <a:bodyPr/>
          <a:lstStyle/>
          <a:p>
            <a:r>
              <a:rPr lang="en-US"/>
              <a:t>Ingress2gateway Demo</a:t>
            </a:r>
          </a:p>
        </p:txBody>
      </p:sp>
      <p:pic>
        <p:nvPicPr>
          <p:cNvPr id="4" name="ingress2gateway-demo">
            <a:hlinkClick r:id="" action="ppaction://media"/>
            <a:extLst>
              <a:ext uri="{FF2B5EF4-FFF2-40B4-BE49-F238E27FC236}">
                <a16:creationId xmlns:a16="http://schemas.microsoft.com/office/drawing/2014/main" id="{0186009B-0900-5DF5-77AC-6B17F165DE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2601" y="641710"/>
            <a:ext cx="11384547" cy="5991726"/>
          </a:xfrm>
          <a:prstGeom prst="rect">
            <a:avLst/>
          </a:prstGeom>
        </p:spPr>
      </p:pic>
    </p:spTree>
    <p:extLst>
      <p:ext uri="{BB962C8B-B14F-4D97-AF65-F5344CB8AC3E}">
        <p14:creationId xmlns:p14="http://schemas.microsoft.com/office/powerpoint/2010/main" val="25894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6395C8-21E2-54B3-ECA1-F367898D08AD}"/>
              </a:ext>
            </a:extLst>
          </p:cNvPr>
          <p:cNvSpPr>
            <a:spLocks noGrp="1"/>
          </p:cNvSpPr>
          <p:nvPr>
            <p:ph type="body" idx="1"/>
          </p:nvPr>
        </p:nvSpPr>
        <p:spPr/>
        <p:txBody>
          <a:bodyPr>
            <a:normAutofit/>
          </a:bodyPr>
          <a:lstStyle/>
          <a:p>
            <a:pPr marL="608965" indent="-456565"/>
            <a:r>
              <a:rPr lang="en-US" sz="2400"/>
              <a:t>Use a DNS provider or CDN layer to switch to a new load balancer/IP address</a:t>
            </a:r>
          </a:p>
          <a:p>
            <a:pPr marL="1218565" lvl="1" indent="-422910">
              <a:lnSpc>
                <a:spcPct val="114999"/>
              </a:lnSpc>
            </a:pPr>
            <a:r>
              <a:rPr lang="en-US" sz="2450"/>
              <a:t>Start with 1-5% of traffic going to the Gateway API LB and monitor for errors</a:t>
            </a:r>
          </a:p>
          <a:p>
            <a:pPr marL="1218565" lvl="1" indent="-422910">
              <a:lnSpc>
                <a:spcPct val="114999"/>
              </a:lnSpc>
            </a:pPr>
            <a:r>
              <a:rPr lang="en-US" sz="2450"/>
              <a:t>Cloudflare, Fastly, AWS Route53, Azure DNS + Traffic Manager, Google Cloud DNS, etc.</a:t>
            </a:r>
          </a:p>
          <a:p>
            <a:pPr marL="1218565" lvl="1" indent="-422910">
              <a:lnSpc>
                <a:spcPct val="114999"/>
              </a:lnSpc>
              <a:buSzPts val="1800"/>
            </a:pPr>
            <a:r>
              <a:rPr lang="en-US" sz="2450"/>
              <a:t>Note that you'll need to coordinate the change across security boundaries like firewalls, etc.</a:t>
            </a:r>
          </a:p>
          <a:p>
            <a:pPr marL="608965" indent="-456565">
              <a:lnSpc>
                <a:spcPct val="114999"/>
              </a:lnSpc>
            </a:pPr>
            <a:r>
              <a:rPr lang="en-US" sz="2400"/>
              <a:t>Goal here is to shoot for zero-downtime migrations</a:t>
            </a:r>
          </a:p>
          <a:p>
            <a:pPr marL="1218565" lvl="1" indent="-422910">
              <a:lnSpc>
                <a:spcPct val="114999"/>
              </a:lnSpc>
              <a:buSzPts val="1800"/>
            </a:pPr>
            <a:r>
              <a:rPr lang="en-US" sz="2450"/>
              <a:t>Some traffic management solution is required</a:t>
            </a:r>
          </a:p>
        </p:txBody>
      </p:sp>
      <p:sp>
        <p:nvSpPr>
          <p:cNvPr id="3" name="Title 2">
            <a:extLst>
              <a:ext uri="{FF2B5EF4-FFF2-40B4-BE49-F238E27FC236}">
                <a16:creationId xmlns:a16="http://schemas.microsoft.com/office/drawing/2014/main" id="{3102906C-4897-4991-3C2C-D8F10A2DC83B}"/>
              </a:ext>
            </a:extLst>
          </p:cNvPr>
          <p:cNvSpPr>
            <a:spLocks noGrp="1"/>
          </p:cNvSpPr>
          <p:nvPr>
            <p:ph type="title"/>
          </p:nvPr>
        </p:nvSpPr>
        <p:spPr/>
        <p:txBody>
          <a:bodyPr>
            <a:normAutofit/>
          </a:bodyPr>
          <a:lstStyle/>
          <a:p>
            <a:r>
              <a:rPr lang="en-US" sz="3200"/>
              <a:t>Weighted DNS/Routing</a:t>
            </a:r>
          </a:p>
        </p:txBody>
      </p:sp>
    </p:spTree>
    <p:extLst>
      <p:ext uri="{BB962C8B-B14F-4D97-AF65-F5344CB8AC3E}">
        <p14:creationId xmlns:p14="http://schemas.microsoft.com/office/powerpoint/2010/main" val="180206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0BEC5-77CB-7FA8-AEEA-7FC6A4C222FB}"/>
              </a:ext>
            </a:extLst>
          </p:cNvPr>
          <p:cNvSpPr>
            <a:spLocks noGrp="1"/>
          </p:cNvSpPr>
          <p:nvPr>
            <p:ph type="title"/>
          </p:nvPr>
        </p:nvSpPr>
        <p:spPr/>
        <p:txBody>
          <a:bodyPr/>
          <a:lstStyle/>
          <a:p>
            <a:r>
              <a:rPr lang="en-US"/>
              <a:t>Weighted DNS/Routing</a:t>
            </a:r>
          </a:p>
        </p:txBody>
      </p:sp>
      <p:grpSp>
        <p:nvGrpSpPr>
          <p:cNvPr id="8" name="Group 7">
            <a:extLst>
              <a:ext uri="{FF2B5EF4-FFF2-40B4-BE49-F238E27FC236}">
                <a16:creationId xmlns:a16="http://schemas.microsoft.com/office/drawing/2014/main" id="{2EAC127D-A4D2-8636-49BA-C4C205C245D5}"/>
              </a:ext>
            </a:extLst>
          </p:cNvPr>
          <p:cNvGrpSpPr/>
          <p:nvPr/>
        </p:nvGrpSpPr>
        <p:grpSpPr>
          <a:xfrm>
            <a:off x="3349811" y="802340"/>
            <a:ext cx="5492378" cy="1363633"/>
            <a:chOff x="2144556" y="802340"/>
            <a:chExt cx="5492378" cy="1363633"/>
          </a:xfrm>
        </p:grpSpPr>
        <p:pic>
          <p:nvPicPr>
            <p:cNvPr id="4" name="Picture 3" descr="File:Cloudflare Logo.png - Wikipedia">
              <a:extLst>
                <a:ext uri="{FF2B5EF4-FFF2-40B4-BE49-F238E27FC236}">
                  <a16:creationId xmlns:a16="http://schemas.microsoft.com/office/drawing/2014/main" id="{9E8BD6DE-10C0-B36E-E3A6-1BD475FDD3B5}"/>
                </a:ext>
              </a:extLst>
            </p:cNvPr>
            <p:cNvPicPr>
              <a:picLocks noChangeAspect="1"/>
            </p:cNvPicPr>
            <p:nvPr/>
          </p:nvPicPr>
          <p:blipFill>
            <a:blip r:embed="rId3"/>
            <a:stretch>
              <a:fillRect/>
            </a:stretch>
          </p:blipFill>
          <p:spPr>
            <a:xfrm>
              <a:off x="5082987" y="802340"/>
              <a:ext cx="1378573" cy="1363633"/>
            </a:xfrm>
            <a:prstGeom prst="rect">
              <a:avLst/>
            </a:prstGeom>
          </p:spPr>
        </p:pic>
        <p:pic>
          <p:nvPicPr>
            <p:cNvPr id="5" name="Picture 4" descr="Google Cloud&quot; Icon - Download for free – Iconduck">
              <a:extLst>
                <a:ext uri="{FF2B5EF4-FFF2-40B4-BE49-F238E27FC236}">
                  <a16:creationId xmlns:a16="http://schemas.microsoft.com/office/drawing/2014/main" id="{B4A1A812-6348-78B9-21FA-F9CE694EC04C}"/>
                </a:ext>
              </a:extLst>
            </p:cNvPr>
            <p:cNvPicPr>
              <a:picLocks noChangeAspect="1"/>
            </p:cNvPicPr>
            <p:nvPr/>
          </p:nvPicPr>
          <p:blipFill>
            <a:blip r:embed="rId4"/>
            <a:stretch>
              <a:fillRect/>
            </a:stretch>
          </p:blipFill>
          <p:spPr>
            <a:xfrm>
              <a:off x="3693459" y="962002"/>
              <a:ext cx="1283946" cy="1039329"/>
            </a:xfrm>
            <a:prstGeom prst="rect">
              <a:avLst/>
            </a:prstGeom>
          </p:spPr>
        </p:pic>
        <p:pic>
          <p:nvPicPr>
            <p:cNvPr id="6" name="Picture 5" descr="Microsoft Azure - Wikipedia">
              <a:extLst>
                <a:ext uri="{FF2B5EF4-FFF2-40B4-BE49-F238E27FC236}">
                  <a16:creationId xmlns:a16="http://schemas.microsoft.com/office/drawing/2014/main" id="{7BF14B6E-0D54-6C6B-EBEB-8C154964CE81}"/>
                </a:ext>
              </a:extLst>
            </p:cNvPr>
            <p:cNvPicPr>
              <a:picLocks noChangeAspect="1"/>
            </p:cNvPicPr>
            <p:nvPr/>
          </p:nvPicPr>
          <p:blipFill>
            <a:blip r:embed="rId5"/>
            <a:stretch>
              <a:fillRect/>
            </a:stretch>
          </p:blipFill>
          <p:spPr>
            <a:xfrm>
              <a:off x="6457577" y="867086"/>
              <a:ext cx="1179357" cy="1194299"/>
            </a:xfrm>
            <a:prstGeom prst="rect">
              <a:avLst/>
            </a:prstGeom>
          </p:spPr>
        </p:pic>
        <p:pic>
          <p:nvPicPr>
            <p:cNvPr id="7" name="Picture 6" descr="File:Amazon Web Services Logo.svg - Wikipedia">
              <a:extLst>
                <a:ext uri="{FF2B5EF4-FFF2-40B4-BE49-F238E27FC236}">
                  <a16:creationId xmlns:a16="http://schemas.microsoft.com/office/drawing/2014/main" id="{E29354DA-3693-DE61-1076-7CE6E066A66C}"/>
                </a:ext>
              </a:extLst>
            </p:cNvPr>
            <p:cNvPicPr>
              <a:picLocks noChangeAspect="1"/>
            </p:cNvPicPr>
            <p:nvPr/>
          </p:nvPicPr>
          <p:blipFill>
            <a:blip r:embed="rId6"/>
            <a:stretch>
              <a:fillRect/>
            </a:stretch>
          </p:blipFill>
          <p:spPr>
            <a:xfrm>
              <a:off x="2144556" y="1073151"/>
              <a:ext cx="1552886" cy="926600"/>
            </a:xfrm>
            <a:prstGeom prst="rect">
              <a:avLst/>
            </a:prstGeom>
          </p:spPr>
        </p:pic>
      </p:grpSp>
      <p:grpSp>
        <p:nvGrpSpPr>
          <p:cNvPr id="43" name="Group 42">
            <a:extLst>
              <a:ext uri="{FF2B5EF4-FFF2-40B4-BE49-F238E27FC236}">
                <a16:creationId xmlns:a16="http://schemas.microsoft.com/office/drawing/2014/main" id="{667296FD-81CB-C432-D4FB-4480E641A7CB}"/>
              </a:ext>
            </a:extLst>
          </p:cNvPr>
          <p:cNvGrpSpPr/>
          <p:nvPr/>
        </p:nvGrpSpPr>
        <p:grpSpPr>
          <a:xfrm>
            <a:off x="3612939" y="2162977"/>
            <a:ext cx="6203486" cy="2428183"/>
            <a:chOff x="3612939" y="2162977"/>
            <a:chExt cx="6203486" cy="2428183"/>
          </a:xfrm>
        </p:grpSpPr>
        <p:grpSp>
          <p:nvGrpSpPr>
            <p:cNvPr id="41" name="Group 40">
              <a:extLst>
                <a:ext uri="{FF2B5EF4-FFF2-40B4-BE49-F238E27FC236}">
                  <a16:creationId xmlns:a16="http://schemas.microsoft.com/office/drawing/2014/main" id="{6C708D49-2D99-30E0-1F8F-AC7E77204CC7}"/>
                </a:ext>
              </a:extLst>
            </p:cNvPr>
            <p:cNvGrpSpPr/>
            <p:nvPr/>
          </p:nvGrpSpPr>
          <p:grpSpPr>
            <a:xfrm>
              <a:off x="4475380" y="2162977"/>
              <a:ext cx="3724341" cy="2428183"/>
              <a:chOff x="4475380" y="2162977"/>
              <a:chExt cx="3724341" cy="2428183"/>
            </a:xfrm>
          </p:grpSpPr>
          <p:sp>
            <p:nvSpPr>
              <p:cNvPr id="9" name="Arrow: Down 8">
                <a:extLst>
                  <a:ext uri="{FF2B5EF4-FFF2-40B4-BE49-F238E27FC236}">
                    <a16:creationId xmlns:a16="http://schemas.microsoft.com/office/drawing/2014/main" id="{00CCB413-FFD5-9B2D-8092-38EC07C95B0A}"/>
                  </a:ext>
                </a:extLst>
              </p:cNvPr>
              <p:cNvSpPr/>
              <p:nvPr/>
            </p:nvSpPr>
            <p:spPr>
              <a:xfrm>
                <a:off x="4617045" y="2162977"/>
                <a:ext cx="898477" cy="12624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kubernetes ingress-nginx  5分钟部署好，80端口暴露服务，不借助负载均衡_ingress-nginx没有打开端口80-CSDN博客">
                <a:extLst>
                  <a:ext uri="{FF2B5EF4-FFF2-40B4-BE49-F238E27FC236}">
                    <a16:creationId xmlns:a16="http://schemas.microsoft.com/office/drawing/2014/main" id="{34F9F15E-E4E2-83DA-BCB9-7A6AB7DA6DED}"/>
                  </a:ext>
                </a:extLst>
              </p:cNvPr>
              <p:cNvPicPr>
                <a:picLocks noChangeAspect="1"/>
              </p:cNvPicPr>
              <p:nvPr/>
            </p:nvPicPr>
            <p:blipFill>
              <a:blip r:embed="rId7"/>
              <a:stretch>
                <a:fillRect/>
              </a:stretch>
            </p:blipFill>
            <p:spPr>
              <a:xfrm>
                <a:off x="4475380" y="3427270"/>
                <a:ext cx="1179356" cy="1163890"/>
              </a:xfrm>
              <a:prstGeom prst="rect">
                <a:avLst/>
              </a:prstGeom>
            </p:spPr>
          </p:pic>
          <p:pic>
            <p:nvPicPr>
              <p:cNvPr id="11" name="Graphic 10">
                <a:extLst>
                  <a:ext uri="{FF2B5EF4-FFF2-40B4-BE49-F238E27FC236}">
                    <a16:creationId xmlns:a16="http://schemas.microsoft.com/office/drawing/2014/main" id="{F79EEA00-6C23-EEC1-C08A-6EFE205990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294278" y="3567953"/>
                <a:ext cx="905443" cy="877546"/>
              </a:xfrm>
              <a:prstGeom prst="rect">
                <a:avLst/>
              </a:prstGeom>
            </p:spPr>
          </p:pic>
          <p:sp>
            <p:nvSpPr>
              <p:cNvPr id="12" name="Arrow: Down 11">
                <a:extLst>
                  <a:ext uri="{FF2B5EF4-FFF2-40B4-BE49-F238E27FC236}">
                    <a16:creationId xmlns:a16="http://schemas.microsoft.com/office/drawing/2014/main" id="{97944B90-03B1-EF7B-77AA-D2C3E4FBA8F2}"/>
                  </a:ext>
                </a:extLst>
              </p:cNvPr>
              <p:cNvSpPr/>
              <p:nvPr/>
            </p:nvSpPr>
            <p:spPr>
              <a:xfrm>
                <a:off x="7296496" y="2162977"/>
                <a:ext cx="898477" cy="12624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B81E8CA-EACF-EA17-D8EC-29E088F2003D}"/>
                </a:ext>
              </a:extLst>
            </p:cNvPr>
            <p:cNvSpPr txBox="1"/>
            <p:nvPr/>
          </p:nvSpPr>
          <p:spPr>
            <a:xfrm>
              <a:off x="4130900" y="2378323"/>
              <a:ext cx="6852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50%</a:t>
              </a:r>
              <a:endParaRPr lang="en-US"/>
            </a:p>
          </p:txBody>
        </p:sp>
        <p:sp>
          <p:nvSpPr>
            <p:cNvPr id="19" name="TextBox 18">
              <a:extLst>
                <a:ext uri="{FF2B5EF4-FFF2-40B4-BE49-F238E27FC236}">
                  <a16:creationId xmlns:a16="http://schemas.microsoft.com/office/drawing/2014/main" id="{F59A4DE8-A188-F2CD-B5C1-1328F99A18BF}"/>
                </a:ext>
              </a:extLst>
            </p:cNvPr>
            <p:cNvSpPr txBox="1"/>
            <p:nvPr/>
          </p:nvSpPr>
          <p:spPr>
            <a:xfrm>
              <a:off x="8150076" y="2378323"/>
              <a:ext cx="6852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50%</a:t>
              </a:r>
              <a:endParaRPr lang="en-US"/>
            </a:p>
          </p:txBody>
        </p:sp>
        <p:sp>
          <p:nvSpPr>
            <p:cNvPr id="20" name="TextBox 19">
              <a:extLst>
                <a:ext uri="{FF2B5EF4-FFF2-40B4-BE49-F238E27FC236}">
                  <a16:creationId xmlns:a16="http://schemas.microsoft.com/office/drawing/2014/main" id="{3EDB6FB6-3BC2-D969-09CD-F456344A830C}"/>
                </a:ext>
              </a:extLst>
            </p:cNvPr>
            <p:cNvSpPr txBox="1"/>
            <p:nvPr/>
          </p:nvSpPr>
          <p:spPr>
            <a:xfrm>
              <a:off x="3612939" y="3847538"/>
              <a:ext cx="9690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Ingress</a:t>
              </a:r>
              <a:endParaRPr lang="en-US"/>
            </a:p>
          </p:txBody>
        </p:sp>
        <p:sp>
          <p:nvSpPr>
            <p:cNvPr id="21" name="TextBox 20">
              <a:extLst>
                <a:ext uri="{FF2B5EF4-FFF2-40B4-BE49-F238E27FC236}">
                  <a16:creationId xmlns:a16="http://schemas.microsoft.com/office/drawing/2014/main" id="{84A117E4-D7BB-71C8-7036-ED07B8D7CE2A}"/>
                </a:ext>
              </a:extLst>
            </p:cNvPr>
            <p:cNvSpPr txBox="1"/>
            <p:nvPr/>
          </p:nvSpPr>
          <p:spPr>
            <a:xfrm>
              <a:off x="8204861" y="3847539"/>
              <a:ext cx="1611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Gateway API</a:t>
              </a:r>
              <a:endParaRPr lang="en-US"/>
            </a:p>
          </p:txBody>
        </p:sp>
      </p:grpSp>
      <p:grpSp>
        <p:nvGrpSpPr>
          <p:cNvPr id="44" name="Group 43">
            <a:extLst>
              <a:ext uri="{FF2B5EF4-FFF2-40B4-BE49-F238E27FC236}">
                <a16:creationId xmlns:a16="http://schemas.microsoft.com/office/drawing/2014/main" id="{FF7C50AC-78B4-9998-77FD-E2A3F120BEF5}"/>
              </a:ext>
            </a:extLst>
          </p:cNvPr>
          <p:cNvGrpSpPr/>
          <p:nvPr/>
        </p:nvGrpSpPr>
        <p:grpSpPr>
          <a:xfrm>
            <a:off x="4345727" y="4702084"/>
            <a:ext cx="3864933" cy="1996691"/>
            <a:chOff x="4345727" y="4702084"/>
            <a:chExt cx="3864933" cy="1996691"/>
          </a:xfrm>
        </p:grpSpPr>
        <p:grpSp>
          <p:nvGrpSpPr>
            <p:cNvPr id="40" name="Group 39">
              <a:extLst>
                <a:ext uri="{FF2B5EF4-FFF2-40B4-BE49-F238E27FC236}">
                  <a16:creationId xmlns:a16="http://schemas.microsoft.com/office/drawing/2014/main" id="{3B147823-D451-F463-132E-19E3FC891654}"/>
                </a:ext>
              </a:extLst>
            </p:cNvPr>
            <p:cNvGrpSpPr/>
            <p:nvPr/>
          </p:nvGrpSpPr>
          <p:grpSpPr>
            <a:xfrm>
              <a:off x="4345727" y="4702084"/>
              <a:ext cx="3864933" cy="1996691"/>
              <a:chOff x="4345727" y="4702084"/>
              <a:chExt cx="3864933" cy="1996691"/>
            </a:xfrm>
          </p:grpSpPr>
          <p:cxnSp>
            <p:nvCxnSpPr>
              <p:cNvPr id="13" name="Straight Arrow Connector 12">
                <a:extLst>
                  <a:ext uri="{FF2B5EF4-FFF2-40B4-BE49-F238E27FC236}">
                    <a16:creationId xmlns:a16="http://schemas.microsoft.com/office/drawing/2014/main" id="{EDB3CB1D-857A-904C-013F-2A300A183347}"/>
                  </a:ext>
                </a:extLst>
              </p:cNvPr>
              <p:cNvCxnSpPr/>
              <p:nvPr/>
            </p:nvCxnSpPr>
            <p:spPr>
              <a:xfrm>
                <a:off x="4991318" y="4702084"/>
                <a:ext cx="500417" cy="64826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FC814F5-FFD9-A68E-4998-7DB38E50C2BE}"/>
                  </a:ext>
                </a:extLst>
              </p:cNvPr>
              <p:cNvCxnSpPr>
                <a:cxnSpLocks/>
              </p:cNvCxnSpPr>
              <p:nvPr/>
            </p:nvCxnSpPr>
            <p:spPr>
              <a:xfrm flipH="1">
                <a:off x="7204990" y="4707065"/>
                <a:ext cx="669975" cy="64328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4BD1B5DF-42A7-B157-8168-82E2D87EFEAA}"/>
                  </a:ext>
                </a:extLst>
              </p:cNvPr>
              <p:cNvSpPr/>
              <p:nvPr/>
            </p:nvSpPr>
            <p:spPr>
              <a:xfrm>
                <a:off x="4345727" y="5377337"/>
                <a:ext cx="3864933" cy="1321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0E37676-09E0-680A-E14E-52B8400B44FD}"/>
                  </a:ext>
                </a:extLst>
              </p:cNvPr>
              <p:cNvGrpSpPr/>
              <p:nvPr/>
            </p:nvGrpSpPr>
            <p:grpSpPr>
              <a:xfrm>
                <a:off x="4971428" y="5536701"/>
                <a:ext cx="366557" cy="904439"/>
                <a:chOff x="4692526" y="5536701"/>
                <a:chExt cx="366557" cy="904439"/>
              </a:xfrm>
            </p:grpSpPr>
            <p:pic>
              <p:nvPicPr>
                <p:cNvPr id="16" name="Picture 15" descr="Structurizr - Help - Theme browser">
                  <a:extLst>
                    <a:ext uri="{FF2B5EF4-FFF2-40B4-BE49-F238E27FC236}">
                      <a16:creationId xmlns:a16="http://schemas.microsoft.com/office/drawing/2014/main" id="{21A816FF-2AFD-D517-14BF-9D114867E39A}"/>
                    </a:ext>
                  </a:extLst>
                </p:cNvPr>
                <p:cNvPicPr>
                  <a:picLocks noChangeAspect="1"/>
                </p:cNvPicPr>
                <p:nvPr/>
              </p:nvPicPr>
              <p:blipFill>
                <a:blip r:embed="rId10"/>
                <a:stretch>
                  <a:fillRect/>
                </a:stretch>
              </p:blipFill>
              <p:spPr>
                <a:xfrm>
                  <a:off x="4692526" y="5536701"/>
                  <a:ext cx="366557" cy="391459"/>
                </a:xfrm>
                <a:prstGeom prst="rect">
                  <a:avLst/>
                </a:prstGeom>
              </p:spPr>
            </p:pic>
            <p:pic>
              <p:nvPicPr>
                <p:cNvPr id="17" name="Picture 16" descr="Structurizr - Help - Theme browser">
                  <a:extLst>
                    <a:ext uri="{FF2B5EF4-FFF2-40B4-BE49-F238E27FC236}">
                      <a16:creationId xmlns:a16="http://schemas.microsoft.com/office/drawing/2014/main" id="{C3D2D557-CA82-8117-FB02-A090208C8E25}"/>
                    </a:ext>
                  </a:extLst>
                </p:cNvPr>
                <p:cNvPicPr>
                  <a:picLocks noChangeAspect="1"/>
                </p:cNvPicPr>
                <p:nvPr/>
              </p:nvPicPr>
              <p:blipFill>
                <a:blip r:embed="rId10"/>
                <a:stretch>
                  <a:fillRect/>
                </a:stretch>
              </p:blipFill>
              <p:spPr>
                <a:xfrm>
                  <a:off x="4692526" y="6049681"/>
                  <a:ext cx="366557" cy="391459"/>
                </a:xfrm>
                <a:prstGeom prst="rect">
                  <a:avLst/>
                </a:prstGeom>
              </p:spPr>
            </p:pic>
          </p:grpSp>
          <p:grpSp>
            <p:nvGrpSpPr>
              <p:cNvPr id="22" name="Group 21">
                <a:extLst>
                  <a:ext uri="{FF2B5EF4-FFF2-40B4-BE49-F238E27FC236}">
                    <a16:creationId xmlns:a16="http://schemas.microsoft.com/office/drawing/2014/main" id="{FB3D8C4B-3C53-9A68-DD61-99A0320F755C}"/>
                  </a:ext>
                </a:extLst>
              </p:cNvPr>
              <p:cNvGrpSpPr/>
              <p:nvPr/>
            </p:nvGrpSpPr>
            <p:grpSpPr>
              <a:xfrm>
                <a:off x="5514290" y="5536700"/>
                <a:ext cx="366557" cy="904439"/>
                <a:chOff x="4692526" y="5536701"/>
                <a:chExt cx="366557" cy="904439"/>
              </a:xfrm>
            </p:grpSpPr>
            <p:pic>
              <p:nvPicPr>
                <p:cNvPr id="23" name="Picture 22" descr="Structurizr - Help - Theme browser">
                  <a:extLst>
                    <a:ext uri="{FF2B5EF4-FFF2-40B4-BE49-F238E27FC236}">
                      <a16:creationId xmlns:a16="http://schemas.microsoft.com/office/drawing/2014/main" id="{90C00DA7-8B06-45DD-F78C-602A16565A08}"/>
                    </a:ext>
                  </a:extLst>
                </p:cNvPr>
                <p:cNvPicPr>
                  <a:picLocks noChangeAspect="1"/>
                </p:cNvPicPr>
                <p:nvPr/>
              </p:nvPicPr>
              <p:blipFill>
                <a:blip r:embed="rId10"/>
                <a:stretch>
                  <a:fillRect/>
                </a:stretch>
              </p:blipFill>
              <p:spPr>
                <a:xfrm>
                  <a:off x="4692526" y="5536701"/>
                  <a:ext cx="366557" cy="391459"/>
                </a:xfrm>
                <a:prstGeom prst="rect">
                  <a:avLst/>
                </a:prstGeom>
              </p:spPr>
            </p:pic>
            <p:pic>
              <p:nvPicPr>
                <p:cNvPr id="24" name="Picture 23" descr="Structurizr - Help - Theme browser">
                  <a:extLst>
                    <a:ext uri="{FF2B5EF4-FFF2-40B4-BE49-F238E27FC236}">
                      <a16:creationId xmlns:a16="http://schemas.microsoft.com/office/drawing/2014/main" id="{696989CC-A2BD-58E0-BE98-E5A340085B66}"/>
                    </a:ext>
                  </a:extLst>
                </p:cNvPr>
                <p:cNvPicPr>
                  <a:picLocks noChangeAspect="1"/>
                </p:cNvPicPr>
                <p:nvPr/>
              </p:nvPicPr>
              <p:blipFill>
                <a:blip r:embed="rId10"/>
                <a:stretch>
                  <a:fillRect/>
                </a:stretch>
              </p:blipFill>
              <p:spPr>
                <a:xfrm>
                  <a:off x="4692526" y="6049681"/>
                  <a:ext cx="366557" cy="391459"/>
                </a:xfrm>
                <a:prstGeom prst="rect">
                  <a:avLst/>
                </a:prstGeom>
              </p:spPr>
            </p:pic>
          </p:grpSp>
          <p:grpSp>
            <p:nvGrpSpPr>
              <p:cNvPr id="25" name="Group 24">
                <a:extLst>
                  <a:ext uri="{FF2B5EF4-FFF2-40B4-BE49-F238E27FC236}">
                    <a16:creationId xmlns:a16="http://schemas.microsoft.com/office/drawing/2014/main" id="{4B4FD235-AAD4-1C76-2A71-4DBBC0D792E2}"/>
                  </a:ext>
                </a:extLst>
              </p:cNvPr>
              <p:cNvGrpSpPr/>
              <p:nvPr/>
            </p:nvGrpSpPr>
            <p:grpSpPr>
              <a:xfrm>
                <a:off x="6092016" y="5536701"/>
                <a:ext cx="366557" cy="904439"/>
                <a:chOff x="4692526" y="5536701"/>
                <a:chExt cx="366557" cy="904439"/>
              </a:xfrm>
            </p:grpSpPr>
            <p:pic>
              <p:nvPicPr>
                <p:cNvPr id="26" name="Picture 25" descr="Structurizr - Help - Theme browser">
                  <a:extLst>
                    <a:ext uri="{FF2B5EF4-FFF2-40B4-BE49-F238E27FC236}">
                      <a16:creationId xmlns:a16="http://schemas.microsoft.com/office/drawing/2014/main" id="{000AD6EF-D4A8-A701-70E9-5534F1E24559}"/>
                    </a:ext>
                  </a:extLst>
                </p:cNvPr>
                <p:cNvPicPr>
                  <a:picLocks noChangeAspect="1"/>
                </p:cNvPicPr>
                <p:nvPr/>
              </p:nvPicPr>
              <p:blipFill>
                <a:blip r:embed="rId10"/>
                <a:stretch>
                  <a:fillRect/>
                </a:stretch>
              </p:blipFill>
              <p:spPr>
                <a:xfrm>
                  <a:off x="4692526" y="5536701"/>
                  <a:ext cx="366557" cy="391459"/>
                </a:xfrm>
                <a:prstGeom prst="rect">
                  <a:avLst/>
                </a:prstGeom>
              </p:spPr>
            </p:pic>
            <p:pic>
              <p:nvPicPr>
                <p:cNvPr id="27" name="Picture 26" descr="Structurizr - Help - Theme browser">
                  <a:extLst>
                    <a:ext uri="{FF2B5EF4-FFF2-40B4-BE49-F238E27FC236}">
                      <a16:creationId xmlns:a16="http://schemas.microsoft.com/office/drawing/2014/main" id="{7AA419F6-73D7-C1A7-AF6F-4219D3A47C66}"/>
                    </a:ext>
                  </a:extLst>
                </p:cNvPr>
                <p:cNvPicPr>
                  <a:picLocks noChangeAspect="1"/>
                </p:cNvPicPr>
                <p:nvPr/>
              </p:nvPicPr>
              <p:blipFill>
                <a:blip r:embed="rId10"/>
                <a:stretch>
                  <a:fillRect/>
                </a:stretch>
              </p:blipFill>
              <p:spPr>
                <a:xfrm>
                  <a:off x="4692526" y="6049681"/>
                  <a:ext cx="366557" cy="391459"/>
                </a:xfrm>
                <a:prstGeom prst="rect">
                  <a:avLst/>
                </a:prstGeom>
              </p:spPr>
            </p:pic>
          </p:grpSp>
          <p:grpSp>
            <p:nvGrpSpPr>
              <p:cNvPr id="28" name="Group 27">
                <a:extLst>
                  <a:ext uri="{FF2B5EF4-FFF2-40B4-BE49-F238E27FC236}">
                    <a16:creationId xmlns:a16="http://schemas.microsoft.com/office/drawing/2014/main" id="{27DC4490-FD54-4889-0D0D-DAE0B13F4FF0}"/>
                  </a:ext>
                </a:extLst>
              </p:cNvPr>
              <p:cNvGrpSpPr/>
              <p:nvPr/>
            </p:nvGrpSpPr>
            <p:grpSpPr>
              <a:xfrm>
                <a:off x="6629898" y="5536701"/>
                <a:ext cx="366557" cy="904439"/>
                <a:chOff x="4692526" y="5536701"/>
                <a:chExt cx="366557" cy="904439"/>
              </a:xfrm>
            </p:grpSpPr>
            <p:pic>
              <p:nvPicPr>
                <p:cNvPr id="29" name="Picture 28" descr="Structurizr - Help - Theme browser">
                  <a:extLst>
                    <a:ext uri="{FF2B5EF4-FFF2-40B4-BE49-F238E27FC236}">
                      <a16:creationId xmlns:a16="http://schemas.microsoft.com/office/drawing/2014/main" id="{56CFCDC7-A9D9-F0BD-2F07-978736EE0C01}"/>
                    </a:ext>
                  </a:extLst>
                </p:cNvPr>
                <p:cNvPicPr>
                  <a:picLocks noChangeAspect="1"/>
                </p:cNvPicPr>
                <p:nvPr/>
              </p:nvPicPr>
              <p:blipFill>
                <a:blip r:embed="rId10"/>
                <a:stretch>
                  <a:fillRect/>
                </a:stretch>
              </p:blipFill>
              <p:spPr>
                <a:xfrm>
                  <a:off x="4692526" y="5536701"/>
                  <a:ext cx="366557" cy="391459"/>
                </a:xfrm>
                <a:prstGeom prst="rect">
                  <a:avLst/>
                </a:prstGeom>
              </p:spPr>
            </p:pic>
            <p:pic>
              <p:nvPicPr>
                <p:cNvPr id="30" name="Picture 29" descr="Structurizr - Help - Theme browser">
                  <a:extLst>
                    <a:ext uri="{FF2B5EF4-FFF2-40B4-BE49-F238E27FC236}">
                      <a16:creationId xmlns:a16="http://schemas.microsoft.com/office/drawing/2014/main" id="{D8F98002-5326-8D39-0C97-7F0AD9683751}"/>
                    </a:ext>
                  </a:extLst>
                </p:cNvPr>
                <p:cNvPicPr>
                  <a:picLocks noChangeAspect="1"/>
                </p:cNvPicPr>
                <p:nvPr/>
              </p:nvPicPr>
              <p:blipFill>
                <a:blip r:embed="rId10"/>
                <a:stretch>
                  <a:fillRect/>
                </a:stretch>
              </p:blipFill>
              <p:spPr>
                <a:xfrm>
                  <a:off x="4692526" y="6049681"/>
                  <a:ext cx="366557" cy="391459"/>
                </a:xfrm>
                <a:prstGeom prst="rect">
                  <a:avLst/>
                </a:prstGeom>
              </p:spPr>
            </p:pic>
          </p:grpSp>
          <p:grpSp>
            <p:nvGrpSpPr>
              <p:cNvPr id="31" name="Group 30">
                <a:extLst>
                  <a:ext uri="{FF2B5EF4-FFF2-40B4-BE49-F238E27FC236}">
                    <a16:creationId xmlns:a16="http://schemas.microsoft.com/office/drawing/2014/main" id="{7A99D5F4-E24D-D626-A4C0-018FC852D73D}"/>
                  </a:ext>
                </a:extLst>
              </p:cNvPr>
              <p:cNvGrpSpPr/>
              <p:nvPr/>
            </p:nvGrpSpPr>
            <p:grpSpPr>
              <a:xfrm>
                <a:off x="7167780" y="5536700"/>
                <a:ext cx="366557" cy="904439"/>
                <a:chOff x="4692526" y="5536701"/>
                <a:chExt cx="366557" cy="904439"/>
              </a:xfrm>
            </p:grpSpPr>
            <p:pic>
              <p:nvPicPr>
                <p:cNvPr id="32" name="Picture 31" descr="Structurizr - Help - Theme browser">
                  <a:extLst>
                    <a:ext uri="{FF2B5EF4-FFF2-40B4-BE49-F238E27FC236}">
                      <a16:creationId xmlns:a16="http://schemas.microsoft.com/office/drawing/2014/main" id="{BE4CD402-70E4-EE63-36C3-B48FEDAE1F92}"/>
                    </a:ext>
                  </a:extLst>
                </p:cNvPr>
                <p:cNvPicPr>
                  <a:picLocks noChangeAspect="1"/>
                </p:cNvPicPr>
                <p:nvPr/>
              </p:nvPicPr>
              <p:blipFill>
                <a:blip r:embed="rId10"/>
                <a:stretch>
                  <a:fillRect/>
                </a:stretch>
              </p:blipFill>
              <p:spPr>
                <a:xfrm>
                  <a:off x="4692526" y="5536701"/>
                  <a:ext cx="366557" cy="391459"/>
                </a:xfrm>
                <a:prstGeom prst="rect">
                  <a:avLst/>
                </a:prstGeom>
              </p:spPr>
            </p:pic>
            <p:pic>
              <p:nvPicPr>
                <p:cNvPr id="33" name="Picture 32" descr="Structurizr - Help - Theme browser">
                  <a:extLst>
                    <a:ext uri="{FF2B5EF4-FFF2-40B4-BE49-F238E27FC236}">
                      <a16:creationId xmlns:a16="http://schemas.microsoft.com/office/drawing/2014/main" id="{86A0FA98-E901-0DA5-2332-DD2B4857F5E6}"/>
                    </a:ext>
                  </a:extLst>
                </p:cNvPr>
                <p:cNvPicPr>
                  <a:picLocks noChangeAspect="1"/>
                </p:cNvPicPr>
                <p:nvPr/>
              </p:nvPicPr>
              <p:blipFill>
                <a:blip r:embed="rId10"/>
                <a:stretch>
                  <a:fillRect/>
                </a:stretch>
              </p:blipFill>
              <p:spPr>
                <a:xfrm>
                  <a:off x="4692526" y="6049681"/>
                  <a:ext cx="366557" cy="391459"/>
                </a:xfrm>
                <a:prstGeom prst="rect">
                  <a:avLst/>
                </a:prstGeom>
              </p:spPr>
            </p:pic>
          </p:grpSp>
          <p:grpSp>
            <p:nvGrpSpPr>
              <p:cNvPr id="34" name="Group 33">
                <a:extLst>
                  <a:ext uri="{FF2B5EF4-FFF2-40B4-BE49-F238E27FC236}">
                    <a16:creationId xmlns:a16="http://schemas.microsoft.com/office/drawing/2014/main" id="{79FABAAB-2936-9073-DC1E-08D906B4728F}"/>
                  </a:ext>
                </a:extLst>
              </p:cNvPr>
              <p:cNvGrpSpPr/>
              <p:nvPr/>
            </p:nvGrpSpPr>
            <p:grpSpPr>
              <a:xfrm>
                <a:off x="7705663" y="5536701"/>
                <a:ext cx="366557" cy="904439"/>
                <a:chOff x="4692526" y="5536701"/>
                <a:chExt cx="366557" cy="904439"/>
              </a:xfrm>
            </p:grpSpPr>
            <p:pic>
              <p:nvPicPr>
                <p:cNvPr id="35" name="Picture 34" descr="Structurizr - Help - Theme browser">
                  <a:extLst>
                    <a:ext uri="{FF2B5EF4-FFF2-40B4-BE49-F238E27FC236}">
                      <a16:creationId xmlns:a16="http://schemas.microsoft.com/office/drawing/2014/main" id="{419D58CE-F4CB-9962-2927-9767FB3F5DF1}"/>
                    </a:ext>
                  </a:extLst>
                </p:cNvPr>
                <p:cNvPicPr>
                  <a:picLocks noChangeAspect="1"/>
                </p:cNvPicPr>
                <p:nvPr/>
              </p:nvPicPr>
              <p:blipFill>
                <a:blip r:embed="rId10"/>
                <a:stretch>
                  <a:fillRect/>
                </a:stretch>
              </p:blipFill>
              <p:spPr>
                <a:xfrm>
                  <a:off x="4692526" y="5536701"/>
                  <a:ext cx="366557" cy="391459"/>
                </a:xfrm>
                <a:prstGeom prst="rect">
                  <a:avLst/>
                </a:prstGeom>
              </p:spPr>
            </p:pic>
            <p:pic>
              <p:nvPicPr>
                <p:cNvPr id="36" name="Picture 35" descr="Structurizr - Help - Theme browser">
                  <a:extLst>
                    <a:ext uri="{FF2B5EF4-FFF2-40B4-BE49-F238E27FC236}">
                      <a16:creationId xmlns:a16="http://schemas.microsoft.com/office/drawing/2014/main" id="{42972FE0-9BAB-1346-BBA5-983B88D8C73E}"/>
                    </a:ext>
                  </a:extLst>
                </p:cNvPr>
                <p:cNvPicPr>
                  <a:picLocks noChangeAspect="1"/>
                </p:cNvPicPr>
                <p:nvPr/>
              </p:nvPicPr>
              <p:blipFill>
                <a:blip r:embed="rId10"/>
                <a:stretch>
                  <a:fillRect/>
                </a:stretch>
              </p:blipFill>
              <p:spPr>
                <a:xfrm>
                  <a:off x="4692526" y="6049681"/>
                  <a:ext cx="366557" cy="391459"/>
                </a:xfrm>
                <a:prstGeom prst="rect">
                  <a:avLst/>
                </a:prstGeom>
              </p:spPr>
            </p:pic>
          </p:grpSp>
          <p:grpSp>
            <p:nvGrpSpPr>
              <p:cNvPr id="37" name="Group 36">
                <a:extLst>
                  <a:ext uri="{FF2B5EF4-FFF2-40B4-BE49-F238E27FC236}">
                    <a16:creationId xmlns:a16="http://schemas.microsoft.com/office/drawing/2014/main" id="{255AE218-DB6B-C9D5-6C81-53026BAA1E79}"/>
                  </a:ext>
                </a:extLst>
              </p:cNvPr>
              <p:cNvGrpSpPr/>
              <p:nvPr/>
            </p:nvGrpSpPr>
            <p:grpSpPr>
              <a:xfrm>
                <a:off x="4478369" y="5536701"/>
                <a:ext cx="366557" cy="904439"/>
                <a:chOff x="4692526" y="5536701"/>
                <a:chExt cx="366557" cy="904439"/>
              </a:xfrm>
            </p:grpSpPr>
            <p:pic>
              <p:nvPicPr>
                <p:cNvPr id="38" name="Picture 37" descr="Structurizr - Help - Theme browser">
                  <a:extLst>
                    <a:ext uri="{FF2B5EF4-FFF2-40B4-BE49-F238E27FC236}">
                      <a16:creationId xmlns:a16="http://schemas.microsoft.com/office/drawing/2014/main" id="{2E938C56-9656-F81B-4264-7D0C167650F0}"/>
                    </a:ext>
                  </a:extLst>
                </p:cNvPr>
                <p:cNvPicPr>
                  <a:picLocks noChangeAspect="1"/>
                </p:cNvPicPr>
                <p:nvPr/>
              </p:nvPicPr>
              <p:blipFill>
                <a:blip r:embed="rId10"/>
                <a:stretch>
                  <a:fillRect/>
                </a:stretch>
              </p:blipFill>
              <p:spPr>
                <a:xfrm>
                  <a:off x="4692526" y="5536701"/>
                  <a:ext cx="366557" cy="391459"/>
                </a:xfrm>
                <a:prstGeom prst="rect">
                  <a:avLst/>
                </a:prstGeom>
              </p:spPr>
            </p:pic>
            <p:pic>
              <p:nvPicPr>
                <p:cNvPr id="39" name="Picture 38" descr="Structurizr - Help - Theme browser">
                  <a:extLst>
                    <a:ext uri="{FF2B5EF4-FFF2-40B4-BE49-F238E27FC236}">
                      <a16:creationId xmlns:a16="http://schemas.microsoft.com/office/drawing/2014/main" id="{4C7D2F45-ADE0-F5C2-CA10-083A719E85C1}"/>
                    </a:ext>
                  </a:extLst>
                </p:cNvPr>
                <p:cNvPicPr>
                  <a:picLocks noChangeAspect="1"/>
                </p:cNvPicPr>
                <p:nvPr/>
              </p:nvPicPr>
              <p:blipFill>
                <a:blip r:embed="rId10"/>
                <a:stretch>
                  <a:fillRect/>
                </a:stretch>
              </p:blipFill>
              <p:spPr>
                <a:xfrm>
                  <a:off x="4692526" y="6049681"/>
                  <a:ext cx="366557" cy="391459"/>
                </a:xfrm>
                <a:prstGeom prst="rect">
                  <a:avLst/>
                </a:prstGeom>
              </p:spPr>
            </p:pic>
          </p:grpSp>
        </p:grpSp>
        <p:sp>
          <p:nvSpPr>
            <p:cNvPr id="42" name="TextBox 41">
              <a:extLst>
                <a:ext uri="{FF2B5EF4-FFF2-40B4-BE49-F238E27FC236}">
                  <a16:creationId xmlns:a16="http://schemas.microsoft.com/office/drawing/2014/main" id="{9BC9CE5E-A5C7-8D25-F646-C42291ECED01}"/>
                </a:ext>
              </a:extLst>
            </p:cNvPr>
            <p:cNvSpPr txBox="1"/>
            <p:nvPr/>
          </p:nvSpPr>
          <p:spPr>
            <a:xfrm>
              <a:off x="5490546" y="4973107"/>
              <a:ext cx="18805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Backend Pods</a:t>
              </a:r>
              <a:endParaRPr lang="en-US"/>
            </a:p>
          </p:txBody>
        </p:sp>
      </p:grpSp>
    </p:spTree>
    <p:extLst>
      <p:ext uri="{BB962C8B-B14F-4D97-AF65-F5344CB8AC3E}">
        <p14:creationId xmlns:p14="http://schemas.microsoft.com/office/powerpoint/2010/main" val="235733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EA1D5-7998-5345-B909-2D48ED083923}"/>
              </a:ext>
            </a:extLst>
          </p:cNvPr>
          <p:cNvSpPr>
            <a:spLocks noGrp="1"/>
          </p:cNvSpPr>
          <p:nvPr>
            <p:ph type="title"/>
          </p:nvPr>
        </p:nvSpPr>
        <p:spPr/>
        <p:txBody>
          <a:bodyPr/>
          <a:lstStyle/>
          <a:p>
            <a:endParaRPr lang="en-US"/>
          </a:p>
        </p:txBody>
      </p:sp>
      <p:pic>
        <p:nvPicPr>
          <p:cNvPr id="4" name="Picture 3" descr="A person in a red coat&#10;&#10;Description automatically generated">
            <a:extLst>
              <a:ext uri="{FF2B5EF4-FFF2-40B4-BE49-F238E27FC236}">
                <a16:creationId xmlns:a16="http://schemas.microsoft.com/office/drawing/2014/main" id="{4102AE62-B51F-6394-8EE6-6C4041B177BB}"/>
              </a:ext>
            </a:extLst>
          </p:cNvPr>
          <p:cNvPicPr>
            <a:picLocks noChangeAspect="1"/>
          </p:cNvPicPr>
          <p:nvPr/>
        </p:nvPicPr>
        <p:blipFill>
          <a:blip r:embed="rId3"/>
          <a:stretch>
            <a:fillRect/>
          </a:stretch>
        </p:blipFill>
        <p:spPr>
          <a:xfrm>
            <a:off x="2789434" y="944366"/>
            <a:ext cx="6358908" cy="5525784"/>
          </a:xfrm>
          <a:prstGeom prst="rect">
            <a:avLst/>
          </a:prstGeom>
        </p:spPr>
      </p:pic>
    </p:spTree>
    <p:extLst>
      <p:ext uri="{BB962C8B-B14F-4D97-AF65-F5344CB8AC3E}">
        <p14:creationId xmlns:p14="http://schemas.microsoft.com/office/powerpoint/2010/main" val="250067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68C25A-FE45-8F10-F516-84E9E018B431}"/>
              </a:ext>
            </a:extLst>
          </p:cNvPr>
          <p:cNvSpPr>
            <a:spLocks noGrp="1"/>
          </p:cNvSpPr>
          <p:nvPr>
            <p:ph type="ctrTitle"/>
          </p:nvPr>
        </p:nvSpPr>
        <p:spPr/>
        <p:txBody>
          <a:bodyPr/>
          <a:lstStyle/>
          <a:p>
            <a:r>
              <a:rPr lang="en-US" sz="6900"/>
              <a:t>Questions?</a:t>
            </a:r>
            <a:endParaRPr lang="en-US"/>
          </a:p>
        </p:txBody>
      </p:sp>
      <p:sp>
        <p:nvSpPr>
          <p:cNvPr id="2" name="Text Placeholder 1">
            <a:extLst>
              <a:ext uri="{FF2B5EF4-FFF2-40B4-BE49-F238E27FC236}">
                <a16:creationId xmlns:a16="http://schemas.microsoft.com/office/drawing/2014/main" id="{640A08A6-F194-549C-F4EE-57ECB2B79D2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87478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04DC-C024-D7F8-9D8C-55A4CEE8B2BB}"/>
              </a:ext>
            </a:extLst>
          </p:cNvPr>
          <p:cNvSpPr>
            <a:spLocks noGrp="1"/>
          </p:cNvSpPr>
          <p:nvPr>
            <p:ph type="title"/>
          </p:nvPr>
        </p:nvSpPr>
        <p:spPr/>
        <p:txBody>
          <a:bodyPr/>
          <a:lstStyle/>
          <a:p>
            <a:endParaRPr lang="en-US"/>
          </a:p>
        </p:txBody>
      </p:sp>
      <p:pic>
        <p:nvPicPr>
          <p:cNvPr id="4" name="Picture 3" descr="A dog wearing a hoodie&#10;&#10;Description automatically generated">
            <a:extLst>
              <a:ext uri="{FF2B5EF4-FFF2-40B4-BE49-F238E27FC236}">
                <a16:creationId xmlns:a16="http://schemas.microsoft.com/office/drawing/2014/main" id="{7FC4F3B3-1989-98D1-E48B-C7A1156677BD}"/>
              </a:ext>
            </a:extLst>
          </p:cNvPr>
          <p:cNvPicPr>
            <a:picLocks noChangeAspect="1"/>
          </p:cNvPicPr>
          <p:nvPr/>
        </p:nvPicPr>
        <p:blipFill>
          <a:blip r:embed="rId3"/>
          <a:stretch>
            <a:fillRect/>
          </a:stretch>
        </p:blipFill>
        <p:spPr>
          <a:xfrm>
            <a:off x="1591942" y="1081368"/>
            <a:ext cx="8018431" cy="5142829"/>
          </a:xfrm>
          <a:prstGeom prst="rect">
            <a:avLst/>
          </a:prstGeom>
        </p:spPr>
      </p:pic>
    </p:spTree>
    <p:extLst>
      <p:ext uri="{BB962C8B-B14F-4D97-AF65-F5344CB8AC3E}">
        <p14:creationId xmlns:p14="http://schemas.microsoft.com/office/powerpoint/2010/main" val="1725755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04DC-C024-D7F8-9D8C-55A4CEE8B2BB}"/>
              </a:ext>
            </a:extLst>
          </p:cNvPr>
          <p:cNvSpPr>
            <a:spLocks noGrp="1"/>
          </p:cNvSpPr>
          <p:nvPr>
            <p:ph type="title"/>
          </p:nvPr>
        </p:nvSpPr>
        <p:spPr/>
        <p:txBody>
          <a:bodyPr/>
          <a:lstStyle/>
          <a:p>
            <a:endParaRPr lang="en-US"/>
          </a:p>
        </p:txBody>
      </p:sp>
      <p:pic>
        <p:nvPicPr>
          <p:cNvPr id="4" name="Picture 3" descr="A dog wearing a hoodie&#10;&#10;Description automatically generated">
            <a:extLst>
              <a:ext uri="{FF2B5EF4-FFF2-40B4-BE49-F238E27FC236}">
                <a16:creationId xmlns:a16="http://schemas.microsoft.com/office/drawing/2014/main" id="{7FC4F3B3-1989-98D1-E48B-C7A1156677BD}"/>
              </a:ext>
            </a:extLst>
          </p:cNvPr>
          <p:cNvPicPr>
            <a:picLocks noChangeAspect="1"/>
          </p:cNvPicPr>
          <p:nvPr/>
        </p:nvPicPr>
        <p:blipFill>
          <a:blip r:embed="rId3"/>
          <a:stretch>
            <a:fillRect/>
          </a:stretch>
        </p:blipFill>
        <p:spPr>
          <a:xfrm>
            <a:off x="1591942" y="1081368"/>
            <a:ext cx="8018431" cy="5142829"/>
          </a:xfrm>
          <a:prstGeom prst="rect">
            <a:avLst/>
          </a:prstGeom>
        </p:spPr>
      </p:pic>
      <p:sp>
        <p:nvSpPr>
          <p:cNvPr id="5" name="&quot;Not Allowed&quot; Symbol 4">
            <a:extLst>
              <a:ext uri="{FF2B5EF4-FFF2-40B4-BE49-F238E27FC236}">
                <a16:creationId xmlns:a16="http://schemas.microsoft.com/office/drawing/2014/main" id="{F5F01037-11EC-03BC-8B23-D6CCF6C281B0}"/>
              </a:ext>
            </a:extLst>
          </p:cNvPr>
          <p:cNvSpPr/>
          <p:nvPr/>
        </p:nvSpPr>
        <p:spPr>
          <a:xfrm>
            <a:off x="2435857" y="1079703"/>
            <a:ext cx="6936051" cy="5134264"/>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92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CDA9A1-B345-46D9-C307-4E6D5451FFE8}"/>
              </a:ext>
            </a:extLst>
          </p:cNvPr>
          <p:cNvSpPr>
            <a:spLocks noGrp="1"/>
          </p:cNvSpPr>
          <p:nvPr>
            <p:ph type="body" idx="1"/>
          </p:nvPr>
        </p:nvSpPr>
        <p:spPr/>
        <p:txBody>
          <a:bodyPr>
            <a:normAutofit lnSpcReduction="10000"/>
          </a:bodyPr>
          <a:lstStyle/>
          <a:p>
            <a:pPr marL="608965" indent="-422910">
              <a:lnSpc>
                <a:spcPct val="114999"/>
              </a:lnSpc>
            </a:pPr>
            <a:r>
              <a:rPr lang="en-US" sz="1850"/>
              <a:t>One API – 2 Resources:</a:t>
            </a:r>
            <a:endParaRPr lang="en-US"/>
          </a:p>
          <a:p>
            <a:pPr marL="1218565" lvl="1" indent="-405765">
              <a:lnSpc>
                <a:spcPct val="114999"/>
              </a:lnSpc>
              <a:buSzPts val="1200"/>
            </a:pPr>
            <a:r>
              <a:rPr lang="en-US"/>
              <a:t>Ingress – Describes the (usually L7) routing logic for the application</a:t>
            </a:r>
          </a:p>
          <a:p>
            <a:pPr marL="1218565" lvl="1" indent="-405765">
              <a:lnSpc>
                <a:spcPct val="114999"/>
              </a:lnSpc>
            </a:pPr>
            <a:r>
              <a:rPr lang="en-US" err="1"/>
              <a:t>IngressClass</a:t>
            </a:r>
            <a:r>
              <a:rPr lang="en-US"/>
              <a:t> – Registers a specific controller name to </a:t>
            </a:r>
          </a:p>
          <a:p>
            <a:pPr marL="608965" indent="-422910">
              <a:lnSpc>
                <a:spcPct val="114999"/>
              </a:lnSpc>
            </a:pPr>
            <a:r>
              <a:rPr lang="en-US" sz="1850"/>
              <a:t>Declarative configuration for some infrastructure responsible for bringing traffic into Kubernetes</a:t>
            </a:r>
          </a:p>
          <a:p>
            <a:pPr marL="1218565" lvl="1" indent="-405765">
              <a:lnSpc>
                <a:spcPct val="114999"/>
              </a:lnSpc>
              <a:buSzPts val="1400"/>
            </a:pPr>
            <a:r>
              <a:rPr lang="en-US"/>
              <a:t>This is often a cloud load balancer</a:t>
            </a:r>
          </a:p>
          <a:p>
            <a:pPr marL="608965" indent="-422910">
              <a:lnSpc>
                <a:spcPct val="114999"/>
              </a:lnSpc>
            </a:pPr>
            <a:r>
              <a:rPr lang="en-US" sz="1850"/>
              <a:t>The API was marked as </a:t>
            </a:r>
            <a:r>
              <a:rPr lang="en-US" sz="1850">
                <a:hlinkClick r:id="rId3"/>
              </a:rPr>
              <a:t>frozen</a:t>
            </a:r>
            <a:r>
              <a:rPr lang="en-US" sz="1850"/>
              <a:t> about a year ago</a:t>
            </a:r>
          </a:p>
          <a:p>
            <a:pPr marL="1218565" lvl="1" indent="-405765">
              <a:lnSpc>
                <a:spcPct val="114999"/>
              </a:lnSpc>
              <a:buSzPts val="1400"/>
            </a:pPr>
            <a:r>
              <a:rPr lang="en-US"/>
              <a:t>New features are being developed in Gateway API</a:t>
            </a:r>
          </a:p>
          <a:p>
            <a:pPr marL="1218565" lvl="1" indent="-405765">
              <a:lnSpc>
                <a:spcPct val="114999"/>
              </a:lnSpc>
            </a:pPr>
            <a:r>
              <a:rPr lang="en-US"/>
              <a:t>Not ideal for multi-tenant/multi-role environments</a:t>
            </a:r>
          </a:p>
          <a:p>
            <a:pPr marL="608965" indent="-422910">
              <a:lnSpc>
                <a:spcPct val="114999"/>
              </a:lnSpc>
            </a:pPr>
            <a:endParaRPr lang="en-US" sz="1850"/>
          </a:p>
        </p:txBody>
      </p:sp>
      <p:sp>
        <p:nvSpPr>
          <p:cNvPr id="4" name="Text Placeholder 3">
            <a:extLst>
              <a:ext uri="{FF2B5EF4-FFF2-40B4-BE49-F238E27FC236}">
                <a16:creationId xmlns:a16="http://schemas.microsoft.com/office/drawing/2014/main" id="{42AB7EE1-E07C-42B9-76C2-2281C45BCB69}"/>
              </a:ext>
            </a:extLst>
          </p:cNvPr>
          <p:cNvSpPr>
            <a:spLocks noGrp="1"/>
          </p:cNvSpPr>
          <p:nvPr>
            <p:ph type="body" idx="2"/>
          </p:nvPr>
        </p:nvSpPr>
        <p:spPr>
          <a:solidFill>
            <a:schemeClr val="tx2"/>
          </a:solidFill>
          <a:ln>
            <a:solidFill>
              <a:schemeClr val="bg2">
                <a:lumMod val="60000"/>
                <a:lumOff val="40000"/>
              </a:schemeClr>
            </a:solidFill>
          </a:ln>
        </p:spPr>
        <p:txBody>
          <a:bodyPr>
            <a:normAutofit/>
          </a:bodyPr>
          <a:lstStyle/>
          <a:p>
            <a:pPr marL="186055" indent="0">
              <a:lnSpc>
                <a:spcPct val="114999"/>
              </a:lnSpc>
              <a:buNone/>
            </a:pPr>
            <a:r>
              <a:rPr lang="en-US" sz="1300" b="1" err="1">
                <a:solidFill>
                  <a:srgbClr val="008000"/>
                </a:solidFill>
                <a:latin typeface="Consolas"/>
              </a:rPr>
              <a:t>apiVersion</a:t>
            </a:r>
            <a:r>
              <a:rPr lang="en-US" sz="1300">
                <a:latin typeface="Consolas"/>
              </a:rPr>
              <a:t>:</a:t>
            </a:r>
            <a:r>
              <a:rPr lang="en-US" sz="1300">
                <a:solidFill>
                  <a:srgbClr val="BBBBBB"/>
                </a:solidFill>
                <a:latin typeface="Consolas"/>
              </a:rPr>
              <a:t> </a:t>
            </a:r>
            <a:r>
              <a:rPr lang="en-US" sz="1300">
                <a:latin typeface="Consolas"/>
              </a:rPr>
              <a:t>networking.k8s.io/v1</a:t>
            </a:r>
            <a:r>
              <a:rPr lang="en-US" sz="1300">
                <a:solidFill>
                  <a:srgbClr val="BBBBBB"/>
                </a:solidFill>
                <a:latin typeface="Consolas"/>
              </a:rPr>
              <a:t>
</a:t>
            </a:r>
            <a:r>
              <a:rPr lang="en-US" sz="1300" b="1">
                <a:solidFill>
                  <a:srgbClr val="008000"/>
                </a:solidFill>
                <a:latin typeface="Consolas"/>
              </a:rPr>
              <a:t>kind</a:t>
            </a:r>
            <a:r>
              <a:rPr lang="en-US" sz="1300">
                <a:latin typeface="Consolas"/>
              </a:rPr>
              <a:t>:</a:t>
            </a:r>
            <a:r>
              <a:rPr lang="en-US" sz="1300">
                <a:solidFill>
                  <a:srgbClr val="BBBBBB"/>
                </a:solidFill>
                <a:latin typeface="Consolas"/>
              </a:rPr>
              <a:t> </a:t>
            </a:r>
            <a:r>
              <a:rPr lang="en-US" sz="1300">
                <a:latin typeface="Consolas"/>
              </a:rPr>
              <a:t>Ingress</a:t>
            </a:r>
            <a:r>
              <a:rPr lang="en-US" sz="1300">
                <a:solidFill>
                  <a:srgbClr val="BBBBBB"/>
                </a:solidFill>
                <a:latin typeface="Consolas"/>
              </a:rPr>
              <a:t>
</a:t>
            </a:r>
            <a:r>
              <a:rPr lang="en-US" sz="1300" b="1">
                <a:solidFill>
                  <a:srgbClr val="008000"/>
                </a:solidFill>
                <a:latin typeface="Consolas"/>
              </a:rPr>
              <a:t>metadata</a:t>
            </a:r>
            <a:r>
              <a:rPr lang="en-US" sz="1300">
                <a:latin typeface="Consolas"/>
              </a:rPr>
              <a:t>:</a:t>
            </a:r>
            <a:r>
              <a:rPr lang="en-US" sz="1300">
                <a:solidFill>
                  <a:srgbClr val="BBBBBB"/>
                </a:solidFill>
                <a:latin typeface="Consolas"/>
              </a:rPr>
              <a:t>
  </a:t>
            </a:r>
            <a:r>
              <a:rPr lang="en-US" sz="1300" b="1">
                <a:solidFill>
                  <a:srgbClr val="008000"/>
                </a:solidFill>
                <a:latin typeface="Consolas"/>
              </a:rPr>
              <a:t>name</a:t>
            </a:r>
            <a:r>
              <a:rPr lang="en-US" sz="1300">
                <a:latin typeface="Consolas"/>
              </a:rPr>
              <a:t>:</a:t>
            </a:r>
            <a:r>
              <a:rPr lang="en-US" sz="1300">
                <a:solidFill>
                  <a:srgbClr val="BBBBBB"/>
                </a:solidFill>
                <a:latin typeface="Consolas"/>
              </a:rPr>
              <a:t> </a:t>
            </a:r>
            <a:r>
              <a:rPr lang="en-US" sz="1300">
                <a:latin typeface="Consolas"/>
              </a:rPr>
              <a:t>minimal-ingress</a:t>
            </a:r>
            <a:r>
              <a:rPr lang="en-US" sz="1300">
                <a:solidFill>
                  <a:srgbClr val="BBBBBB"/>
                </a:solidFill>
                <a:latin typeface="Consolas"/>
              </a:rPr>
              <a:t>
  </a:t>
            </a:r>
            <a:r>
              <a:rPr lang="en-US" sz="1300" b="1">
                <a:solidFill>
                  <a:srgbClr val="008000"/>
                </a:solidFill>
                <a:latin typeface="Consolas"/>
              </a:rPr>
              <a:t>annotations</a:t>
            </a:r>
            <a:r>
              <a:rPr lang="en-US" sz="1300">
                <a:latin typeface="Consolas"/>
              </a:rPr>
              <a:t>:</a:t>
            </a:r>
            <a:r>
              <a:rPr lang="en-US" sz="1300">
                <a:solidFill>
                  <a:srgbClr val="BBBBBB"/>
                </a:solidFill>
                <a:latin typeface="Consolas"/>
              </a:rPr>
              <a:t>
    </a:t>
            </a:r>
            <a:r>
              <a:rPr lang="en-US" sz="1300" b="1">
                <a:solidFill>
                  <a:srgbClr val="008000"/>
                </a:solidFill>
                <a:latin typeface="Consolas"/>
              </a:rPr>
              <a:t>nginx.ingress.kubernetes.io/rewrite-target</a:t>
            </a:r>
            <a:r>
              <a:rPr lang="en-US" sz="1300">
                <a:latin typeface="Consolas"/>
              </a:rPr>
              <a:t>:</a:t>
            </a:r>
            <a:r>
              <a:rPr lang="en-US" sz="1300">
                <a:solidFill>
                  <a:srgbClr val="BBBBBB"/>
                </a:solidFill>
                <a:latin typeface="Consolas"/>
              </a:rPr>
              <a:t> </a:t>
            </a:r>
            <a:r>
              <a:rPr lang="en-US" sz="1300">
                <a:latin typeface="Consolas"/>
              </a:rPr>
              <a:t>/</a:t>
            </a:r>
            <a:r>
              <a:rPr lang="en-US" sz="1300">
                <a:solidFill>
                  <a:srgbClr val="BBBBBB"/>
                </a:solidFill>
                <a:latin typeface="Consolas"/>
              </a:rPr>
              <a:t>
</a:t>
            </a:r>
            <a:r>
              <a:rPr lang="en-US" sz="1300" b="1">
                <a:solidFill>
                  <a:srgbClr val="008000"/>
                </a:solidFill>
                <a:latin typeface="Consolas"/>
              </a:rPr>
              <a:t>spec</a:t>
            </a:r>
            <a:r>
              <a:rPr lang="en-US" sz="1300">
                <a:latin typeface="Consolas"/>
              </a:rPr>
              <a:t>:</a:t>
            </a:r>
            <a:r>
              <a:rPr lang="en-US" sz="1300">
                <a:solidFill>
                  <a:srgbClr val="BBBBBB"/>
                </a:solidFill>
                <a:latin typeface="Consolas"/>
              </a:rPr>
              <a:t>
  </a:t>
            </a:r>
            <a:r>
              <a:rPr lang="en-US" sz="1300" b="1" err="1">
                <a:solidFill>
                  <a:srgbClr val="008000"/>
                </a:solidFill>
                <a:latin typeface="Consolas"/>
              </a:rPr>
              <a:t>ingressClassName</a:t>
            </a:r>
            <a:r>
              <a:rPr lang="en-US" sz="1300">
                <a:latin typeface="Consolas"/>
              </a:rPr>
              <a:t>:</a:t>
            </a:r>
            <a:r>
              <a:rPr lang="en-US" sz="1300">
                <a:solidFill>
                  <a:srgbClr val="BBBBBB"/>
                </a:solidFill>
                <a:latin typeface="Consolas"/>
              </a:rPr>
              <a:t> </a:t>
            </a:r>
            <a:r>
              <a:rPr lang="en-US" sz="1300">
                <a:latin typeface="Consolas"/>
              </a:rPr>
              <a:t>nginx-example</a:t>
            </a:r>
            <a:r>
              <a:rPr lang="en-US" sz="1300">
                <a:solidFill>
                  <a:srgbClr val="BBBBBB"/>
                </a:solidFill>
                <a:latin typeface="Consolas"/>
              </a:rPr>
              <a:t>
  </a:t>
            </a:r>
            <a:r>
              <a:rPr lang="en-US" sz="1300" b="1">
                <a:solidFill>
                  <a:srgbClr val="008000"/>
                </a:solidFill>
                <a:latin typeface="Consolas"/>
              </a:rPr>
              <a:t>rules</a:t>
            </a:r>
            <a:r>
              <a:rPr lang="en-US" sz="1300">
                <a:latin typeface="Consolas"/>
              </a:rPr>
              <a:t>:</a:t>
            </a:r>
            <a:r>
              <a:rPr lang="en-US" sz="1300">
                <a:solidFill>
                  <a:srgbClr val="BBBBBB"/>
                </a:solidFill>
                <a:latin typeface="Consolas"/>
              </a:rPr>
              <a:t>
  </a:t>
            </a:r>
            <a:r>
              <a:rPr lang="en-US" sz="1300">
                <a:latin typeface="Consolas"/>
              </a:rPr>
              <a:t>- </a:t>
            </a:r>
            <a:r>
              <a:rPr lang="en-US" sz="1300" b="1">
                <a:solidFill>
                  <a:srgbClr val="008000"/>
                </a:solidFill>
                <a:latin typeface="Consolas"/>
              </a:rPr>
              <a:t>http</a:t>
            </a:r>
            <a:r>
              <a:rPr lang="en-US" sz="1300">
                <a:latin typeface="Consolas"/>
              </a:rPr>
              <a:t>:</a:t>
            </a:r>
            <a:r>
              <a:rPr lang="en-US" sz="1300">
                <a:solidFill>
                  <a:srgbClr val="BBBBBB"/>
                </a:solidFill>
                <a:latin typeface="Consolas"/>
              </a:rPr>
              <a:t>
      </a:t>
            </a:r>
            <a:r>
              <a:rPr lang="en-US" sz="1300" b="1">
                <a:solidFill>
                  <a:srgbClr val="008000"/>
                </a:solidFill>
                <a:latin typeface="Consolas"/>
              </a:rPr>
              <a:t>paths</a:t>
            </a:r>
            <a:r>
              <a:rPr lang="en-US" sz="1300">
                <a:latin typeface="Consolas"/>
              </a:rPr>
              <a:t>:</a:t>
            </a:r>
            <a:r>
              <a:rPr lang="en-US" sz="1300">
                <a:solidFill>
                  <a:srgbClr val="BBBBBB"/>
                </a:solidFill>
                <a:latin typeface="Consolas"/>
              </a:rPr>
              <a:t>
      </a:t>
            </a:r>
            <a:r>
              <a:rPr lang="en-US" sz="1300">
                <a:latin typeface="Consolas"/>
              </a:rPr>
              <a:t>- </a:t>
            </a:r>
            <a:r>
              <a:rPr lang="en-US" sz="1300" b="1">
                <a:solidFill>
                  <a:srgbClr val="008000"/>
                </a:solidFill>
                <a:latin typeface="Consolas"/>
              </a:rPr>
              <a:t>path</a:t>
            </a:r>
            <a:r>
              <a:rPr lang="en-US" sz="1300">
                <a:latin typeface="Consolas"/>
              </a:rPr>
              <a:t>:</a:t>
            </a:r>
            <a:r>
              <a:rPr lang="en-US" sz="1300">
                <a:solidFill>
                  <a:srgbClr val="BBBBBB"/>
                </a:solidFill>
                <a:latin typeface="Consolas"/>
              </a:rPr>
              <a:t> </a:t>
            </a:r>
            <a:r>
              <a:rPr lang="en-US" sz="1300">
                <a:latin typeface="Consolas"/>
              </a:rPr>
              <a:t>/</a:t>
            </a:r>
            <a:r>
              <a:rPr lang="en-US" sz="1300" err="1">
                <a:latin typeface="Consolas"/>
              </a:rPr>
              <a:t>testpath</a:t>
            </a:r>
            <a:r>
              <a:rPr lang="en-US" sz="1300">
                <a:solidFill>
                  <a:srgbClr val="BBBBBB"/>
                </a:solidFill>
                <a:latin typeface="Consolas"/>
              </a:rPr>
              <a:t>
        </a:t>
            </a:r>
            <a:r>
              <a:rPr lang="en-US" sz="1300" b="1" err="1">
                <a:solidFill>
                  <a:srgbClr val="008000"/>
                </a:solidFill>
                <a:latin typeface="Consolas"/>
              </a:rPr>
              <a:t>pathType</a:t>
            </a:r>
            <a:r>
              <a:rPr lang="en-US" sz="1300">
                <a:latin typeface="Consolas"/>
              </a:rPr>
              <a:t>:</a:t>
            </a:r>
            <a:r>
              <a:rPr lang="en-US" sz="1300">
                <a:solidFill>
                  <a:srgbClr val="BBBBBB"/>
                </a:solidFill>
                <a:latin typeface="Consolas"/>
              </a:rPr>
              <a:t> </a:t>
            </a:r>
            <a:r>
              <a:rPr lang="en-US" sz="1300">
                <a:latin typeface="Consolas"/>
              </a:rPr>
              <a:t>Prefix</a:t>
            </a:r>
            <a:r>
              <a:rPr lang="en-US" sz="1300">
                <a:solidFill>
                  <a:srgbClr val="BBBBBB"/>
                </a:solidFill>
                <a:latin typeface="Consolas"/>
              </a:rPr>
              <a:t>
        </a:t>
            </a:r>
            <a:r>
              <a:rPr lang="en-US" sz="1300" b="1">
                <a:solidFill>
                  <a:srgbClr val="008000"/>
                </a:solidFill>
                <a:latin typeface="Consolas"/>
              </a:rPr>
              <a:t>backend</a:t>
            </a:r>
            <a:r>
              <a:rPr lang="en-US" sz="1300">
                <a:latin typeface="Consolas"/>
              </a:rPr>
              <a:t>:</a:t>
            </a:r>
            <a:r>
              <a:rPr lang="en-US" sz="1300">
                <a:solidFill>
                  <a:srgbClr val="BBBBBB"/>
                </a:solidFill>
                <a:latin typeface="Consolas"/>
              </a:rPr>
              <a:t>
          </a:t>
            </a:r>
            <a:r>
              <a:rPr lang="en-US" sz="1300" b="1">
                <a:solidFill>
                  <a:srgbClr val="008000"/>
                </a:solidFill>
                <a:latin typeface="Consolas"/>
              </a:rPr>
              <a:t>service</a:t>
            </a:r>
            <a:r>
              <a:rPr lang="en-US" sz="1300">
                <a:latin typeface="Consolas"/>
              </a:rPr>
              <a:t>:</a:t>
            </a:r>
            <a:r>
              <a:rPr lang="en-US" sz="1300">
                <a:solidFill>
                  <a:srgbClr val="BBBBBB"/>
                </a:solidFill>
                <a:latin typeface="Consolas"/>
              </a:rPr>
              <a:t>
            </a:t>
            </a:r>
            <a:r>
              <a:rPr lang="en-US" sz="1300" b="1">
                <a:solidFill>
                  <a:srgbClr val="008000"/>
                </a:solidFill>
                <a:latin typeface="Consolas"/>
              </a:rPr>
              <a:t>name</a:t>
            </a:r>
            <a:r>
              <a:rPr lang="en-US" sz="1300">
                <a:latin typeface="Consolas"/>
              </a:rPr>
              <a:t>:</a:t>
            </a:r>
            <a:r>
              <a:rPr lang="en-US" sz="1300">
                <a:solidFill>
                  <a:srgbClr val="BBBBBB"/>
                </a:solidFill>
                <a:latin typeface="Consolas"/>
              </a:rPr>
              <a:t> </a:t>
            </a:r>
            <a:r>
              <a:rPr lang="en-US" sz="1300">
                <a:latin typeface="Consolas"/>
              </a:rPr>
              <a:t>test</a:t>
            </a:r>
            <a:r>
              <a:rPr lang="en-US" sz="1300">
                <a:solidFill>
                  <a:srgbClr val="BBBBBB"/>
                </a:solidFill>
                <a:latin typeface="Consolas"/>
              </a:rPr>
              <a:t>
            </a:t>
            </a:r>
            <a:r>
              <a:rPr lang="en-US" sz="1300" b="1">
                <a:solidFill>
                  <a:srgbClr val="008000"/>
                </a:solidFill>
                <a:latin typeface="Consolas"/>
              </a:rPr>
              <a:t>port</a:t>
            </a:r>
            <a:r>
              <a:rPr lang="en-US" sz="1300">
                <a:latin typeface="Consolas"/>
              </a:rPr>
              <a:t>:</a:t>
            </a:r>
            <a:r>
              <a:rPr lang="en-US" sz="1300">
                <a:solidFill>
                  <a:srgbClr val="BBBBBB"/>
                </a:solidFill>
                <a:latin typeface="Consolas"/>
              </a:rPr>
              <a:t>
              </a:t>
            </a:r>
            <a:r>
              <a:rPr lang="en-US" sz="1300" b="1">
                <a:solidFill>
                  <a:srgbClr val="008000"/>
                </a:solidFill>
                <a:latin typeface="Consolas"/>
              </a:rPr>
              <a:t>number</a:t>
            </a:r>
            <a:r>
              <a:rPr lang="en-US" sz="1300">
                <a:latin typeface="Consolas"/>
              </a:rPr>
              <a:t>:</a:t>
            </a:r>
            <a:r>
              <a:rPr lang="en-US" sz="1300">
                <a:solidFill>
                  <a:srgbClr val="BBBBBB"/>
                </a:solidFill>
                <a:latin typeface="Consolas"/>
              </a:rPr>
              <a:t> </a:t>
            </a:r>
            <a:r>
              <a:rPr lang="en-US" sz="1300">
                <a:solidFill>
                  <a:srgbClr val="666666"/>
                </a:solidFill>
                <a:latin typeface="Consolas"/>
              </a:rPr>
              <a:t>80</a:t>
            </a:r>
            <a:endParaRPr lang="en-US" sz="1300"/>
          </a:p>
          <a:p>
            <a:pPr marL="608965" indent="-422910">
              <a:lnSpc>
                <a:spcPct val="114999"/>
              </a:lnSpc>
            </a:pPr>
            <a:endParaRPr lang="en-US" sz="1300">
              <a:latin typeface="Consolas"/>
            </a:endParaRPr>
          </a:p>
        </p:txBody>
      </p:sp>
      <p:sp>
        <p:nvSpPr>
          <p:cNvPr id="2" name="Title 1">
            <a:extLst>
              <a:ext uri="{FF2B5EF4-FFF2-40B4-BE49-F238E27FC236}">
                <a16:creationId xmlns:a16="http://schemas.microsoft.com/office/drawing/2014/main" id="{58E40655-05CB-BB52-6425-A733837E36AA}"/>
              </a:ext>
            </a:extLst>
          </p:cNvPr>
          <p:cNvSpPr>
            <a:spLocks noGrp="1"/>
          </p:cNvSpPr>
          <p:nvPr>
            <p:ph type="title"/>
          </p:nvPr>
        </p:nvSpPr>
        <p:spPr/>
        <p:txBody>
          <a:bodyPr>
            <a:normAutofit/>
          </a:bodyPr>
          <a:lstStyle/>
          <a:p>
            <a:r>
              <a:rPr lang="en-US" sz="3200"/>
              <a:t>Refresher: the Ingress API</a:t>
            </a:r>
          </a:p>
        </p:txBody>
      </p:sp>
    </p:spTree>
    <p:extLst>
      <p:ext uri="{BB962C8B-B14F-4D97-AF65-F5344CB8AC3E}">
        <p14:creationId xmlns:p14="http://schemas.microsoft.com/office/powerpoint/2010/main" val="1141969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BEA61B-E3D3-B091-2E54-8A60977BC545}"/>
              </a:ext>
            </a:extLst>
          </p:cNvPr>
          <p:cNvSpPr>
            <a:spLocks noGrp="1"/>
          </p:cNvSpPr>
          <p:nvPr>
            <p:ph type="title"/>
          </p:nvPr>
        </p:nvSpPr>
        <p:spPr/>
        <p:txBody>
          <a:bodyPr/>
          <a:lstStyle/>
          <a:p>
            <a:endParaRPr lang="en-US"/>
          </a:p>
        </p:txBody>
      </p:sp>
      <p:pic>
        <p:nvPicPr>
          <p:cNvPr id="5" name="Picture 4" descr="Boy Face Stock Illustrations – 180,281 Boy Face Stock Illustrations,  Vectors &amp; Clipart - Dreamstime">
            <a:extLst>
              <a:ext uri="{FF2B5EF4-FFF2-40B4-BE49-F238E27FC236}">
                <a16:creationId xmlns:a16="http://schemas.microsoft.com/office/drawing/2014/main" id="{4871AF9C-19BD-D394-E1AC-13B7EF097934}"/>
              </a:ext>
            </a:extLst>
          </p:cNvPr>
          <p:cNvPicPr>
            <a:picLocks noChangeAspect="1"/>
          </p:cNvPicPr>
          <p:nvPr/>
        </p:nvPicPr>
        <p:blipFill>
          <a:blip r:embed="rId3"/>
          <a:stretch>
            <a:fillRect/>
          </a:stretch>
        </p:blipFill>
        <p:spPr>
          <a:xfrm>
            <a:off x="506008" y="1444812"/>
            <a:ext cx="1791946" cy="1786965"/>
          </a:xfrm>
          <a:prstGeom prst="rect">
            <a:avLst/>
          </a:prstGeom>
        </p:spPr>
      </p:pic>
      <p:pic>
        <p:nvPicPr>
          <p:cNvPr id="10" name="Graphic 9">
            <a:extLst>
              <a:ext uri="{FF2B5EF4-FFF2-40B4-BE49-F238E27FC236}">
                <a16:creationId xmlns:a16="http://schemas.microsoft.com/office/drawing/2014/main" id="{FCAAC928-9F5E-D644-4C6D-8FF8138878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1964" y="1172570"/>
            <a:ext cx="4237892" cy="4114800"/>
          </a:xfrm>
          <a:prstGeom prst="rect">
            <a:avLst/>
          </a:prstGeom>
        </p:spPr>
      </p:pic>
      <p:cxnSp>
        <p:nvCxnSpPr>
          <p:cNvPr id="11" name="Straight Arrow Connector 10">
            <a:extLst>
              <a:ext uri="{FF2B5EF4-FFF2-40B4-BE49-F238E27FC236}">
                <a16:creationId xmlns:a16="http://schemas.microsoft.com/office/drawing/2014/main" id="{2DF43CFD-B033-E39F-1B8D-2B34825A4A7A}"/>
              </a:ext>
            </a:extLst>
          </p:cNvPr>
          <p:cNvCxnSpPr/>
          <p:nvPr/>
        </p:nvCxnSpPr>
        <p:spPr>
          <a:xfrm>
            <a:off x="2297374" y="2371299"/>
            <a:ext cx="1455759" cy="568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CF868C4-89AB-B386-296E-CF56610A6036}"/>
              </a:ext>
            </a:extLst>
          </p:cNvPr>
          <p:cNvSpPr txBox="1"/>
          <p:nvPr/>
        </p:nvSpPr>
        <p:spPr>
          <a:xfrm>
            <a:off x="3878238" y="2052849"/>
            <a:ext cx="29570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cs typeface="Arial"/>
              </a:rPr>
              <a:t>IngressClass</a:t>
            </a:r>
            <a:endParaRPr lang="en-US" sz="3600"/>
          </a:p>
        </p:txBody>
      </p:sp>
      <p:cxnSp>
        <p:nvCxnSpPr>
          <p:cNvPr id="13" name="Straight Arrow Connector 12">
            <a:extLst>
              <a:ext uri="{FF2B5EF4-FFF2-40B4-BE49-F238E27FC236}">
                <a16:creationId xmlns:a16="http://schemas.microsoft.com/office/drawing/2014/main" id="{70A097F5-88C1-4FB3-CE66-BF3F1E0F0D9E}"/>
              </a:ext>
            </a:extLst>
          </p:cNvPr>
          <p:cNvCxnSpPr>
            <a:cxnSpLocks/>
          </p:cNvCxnSpPr>
          <p:nvPr/>
        </p:nvCxnSpPr>
        <p:spPr>
          <a:xfrm>
            <a:off x="6738583" y="2433851"/>
            <a:ext cx="1455759" cy="568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4" name="Picture 13" descr="Woman's Face - Free vector clipart images on creazilla.com">
            <a:extLst>
              <a:ext uri="{FF2B5EF4-FFF2-40B4-BE49-F238E27FC236}">
                <a16:creationId xmlns:a16="http://schemas.microsoft.com/office/drawing/2014/main" id="{EFB380FC-A868-6F8C-F70E-487C07F1E599}"/>
              </a:ext>
            </a:extLst>
          </p:cNvPr>
          <p:cNvPicPr>
            <a:picLocks noChangeAspect="1"/>
          </p:cNvPicPr>
          <p:nvPr/>
        </p:nvPicPr>
        <p:blipFill>
          <a:blip r:embed="rId6"/>
          <a:stretch>
            <a:fillRect/>
          </a:stretch>
        </p:blipFill>
        <p:spPr>
          <a:xfrm>
            <a:off x="379863" y="3227792"/>
            <a:ext cx="1378424" cy="1420310"/>
          </a:xfrm>
          <a:prstGeom prst="rect">
            <a:avLst/>
          </a:prstGeom>
        </p:spPr>
      </p:pic>
      <p:pic>
        <p:nvPicPr>
          <p:cNvPr id="15" name="Picture 14" descr="Free girl face Clipart Images | FreeImages">
            <a:extLst>
              <a:ext uri="{FF2B5EF4-FFF2-40B4-BE49-F238E27FC236}">
                <a16:creationId xmlns:a16="http://schemas.microsoft.com/office/drawing/2014/main" id="{17D333BB-EE89-BAFE-0E7E-A9F70FE625A2}"/>
              </a:ext>
            </a:extLst>
          </p:cNvPr>
          <p:cNvPicPr>
            <a:picLocks noChangeAspect="1"/>
          </p:cNvPicPr>
          <p:nvPr/>
        </p:nvPicPr>
        <p:blipFill>
          <a:blip r:embed="rId7"/>
          <a:stretch>
            <a:fillRect/>
          </a:stretch>
        </p:blipFill>
        <p:spPr>
          <a:xfrm>
            <a:off x="1755027" y="3227847"/>
            <a:ext cx="1664722" cy="1653349"/>
          </a:xfrm>
          <a:prstGeom prst="rect">
            <a:avLst/>
          </a:prstGeom>
        </p:spPr>
      </p:pic>
      <p:pic>
        <p:nvPicPr>
          <p:cNvPr id="17" name="Picture 16" descr="A Little Cute Boy Face Vector Art Sticker PNG Images | PNG Free Download -  Pikbest">
            <a:extLst>
              <a:ext uri="{FF2B5EF4-FFF2-40B4-BE49-F238E27FC236}">
                <a16:creationId xmlns:a16="http://schemas.microsoft.com/office/drawing/2014/main" id="{55A45879-6B76-58E1-438C-5722E76E75F4}"/>
              </a:ext>
            </a:extLst>
          </p:cNvPr>
          <p:cNvPicPr>
            <a:picLocks noChangeAspect="1"/>
          </p:cNvPicPr>
          <p:nvPr/>
        </p:nvPicPr>
        <p:blipFill>
          <a:blip r:embed="rId8"/>
          <a:stretch>
            <a:fillRect/>
          </a:stretch>
        </p:blipFill>
        <p:spPr>
          <a:xfrm>
            <a:off x="863221" y="4684594"/>
            <a:ext cx="1628633" cy="1617260"/>
          </a:xfrm>
          <a:prstGeom prst="rect">
            <a:avLst/>
          </a:prstGeom>
        </p:spPr>
      </p:pic>
      <p:cxnSp>
        <p:nvCxnSpPr>
          <p:cNvPr id="18" name="Straight Arrow Connector 17">
            <a:extLst>
              <a:ext uri="{FF2B5EF4-FFF2-40B4-BE49-F238E27FC236}">
                <a16:creationId xmlns:a16="http://schemas.microsoft.com/office/drawing/2014/main" id="{07F5E9A6-0FA7-1BEE-370C-E68ADA075F1E}"/>
              </a:ext>
            </a:extLst>
          </p:cNvPr>
          <p:cNvCxnSpPr>
            <a:cxnSpLocks/>
          </p:cNvCxnSpPr>
          <p:nvPr/>
        </p:nvCxnSpPr>
        <p:spPr>
          <a:xfrm>
            <a:off x="2888777" y="5004179"/>
            <a:ext cx="1455759" cy="568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95BEDE8-4864-6C3B-8392-726CEF8CD1CF}"/>
              </a:ext>
            </a:extLst>
          </p:cNvPr>
          <p:cNvSpPr txBox="1"/>
          <p:nvPr/>
        </p:nvSpPr>
        <p:spPr>
          <a:xfrm>
            <a:off x="4600432" y="4645924"/>
            <a:ext cx="17571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cs typeface="Arial"/>
              </a:rPr>
              <a:t>Ingress</a:t>
            </a:r>
            <a:endParaRPr lang="en-US"/>
          </a:p>
        </p:txBody>
      </p:sp>
      <p:cxnSp>
        <p:nvCxnSpPr>
          <p:cNvPr id="20" name="Straight Arrow Connector 19">
            <a:extLst>
              <a:ext uri="{FF2B5EF4-FFF2-40B4-BE49-F238E27FC236}">
                <a16:creationId xmlns:a16="http://schemas.microsoft.com/office/drawing/2014/main" id="{D54C83D1-68DB-B697-3566-3C4F90E0284B}"/>
              </a:ext>
            </a:extLst>
          </p:cNvPr>
          <p:cNvCxnSpPr>
            <a:cxnSpLocks/>
          </p:cNvCxnSpPr>
          <p:nvPr/>
        </p:nvCxnSpPr>
        <p:spPr>
          <a:xfrm flipV="1">
            <a:off x="6494060" y="5021239"/>
            <a:ext cx="1734400" cy="1137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8585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B726E-7D54-BB71-ED77-1A3C7BF784C4}"/>
              </a:ext>
            </a:extLst>
          </p:cNvPr>
          <p:cNvSpPr>
            <a:spLocks noGrp="1"/>
          </p:cNvSpPr>
          <p:nvPr>
            <p:ph type="body" idx="1"/>
          </p:nvPr>
        </p:nvSpPr>
        <p:spPr>
          <a:xfrm>
            <a:off x="415600" y="1536633"/>
            <a:ext cx="5333200" cy="5035161"/>
          </a:xfrm>
        </p:spPr>
        <p:txBody>
          <a:bodyPr/>
          <a:lstStyle/>
          <a:p>
            <a:pPr marL="608965" indent="-422910"/>
            <a:r>
              <a:rPr lang="en-US" sz="1850"/>
              <a:t>Successor to Ingress – built from the ground up to support multiple personas</a:t>
            </a:r>
          </a:p>
          <a:p>
            <a:pPr marL="1218565" lvl="1" indent="-405765">
              <a:lnSpc>
                <a:spcPct val="114999"/>
              </a:lnSpc>
              <a:buSzPts val="1400"/>
            </a:pPr>
            <a:r>
              <a:rPr lang="en-US"/>
              <a:t>Graduated to GA ~1 year ago</a:t>
            </a:r>
          </a:p>
          <a:p>
            <a:pPr marL="1218565" lvl="1" indent="-405765">
              <a:lnSpc>
                <a:spcPct val="114999"/>
              </a:lnSpc>
            </a:pPr>
            <a:r>
              <a:rPr lang="en-US">
                <a:hlinkClick r:id="rId3"/>
              </a:rPr>
              <a:t>20+ implementations</a:t>
            </a:r>
            <a:endParaRPr lang="en-US"/>
          </a:p>
          <a:p>
            <a:pPr marL="608965" indent="-422910">
              <a:lnSpc>
                <a:spcPct val="114999"/>
              </a:lnSpc>
            </a:pPr>
            <a:r>
              <a:rPr lang="en-US" sz="1850"/>
              <a:t>Distributed as CRDs instead of baked into Kubernetes</a:t>
            </a:r>
          </a:p>
          <a:p>
            <a:pPr marL="1218565" lvl="1" indent="-405765">
              <a:lnSpc>
                <a:spcPct val="114999"/>
              </a:lnSpc>
            </a:pPr>
            <a:r>
              <a:rPr lang="en-US"/>
              <a:t>Allows for rapid iteration</a:t>
            </a:r>
          </a:p>
          <a:p>
            <a:pPr marL="608965" indent="-422910">
              <a:lnSpc>
                <a:spcPct val="114999"/>
              </a:lnSpc>
              <a:buSzPts val="1200"/>
            </a:pPr>
            <a:r>
              <a:rPr lang="en-US" sz="1850"/>
              <a:t>Emphasis on strongly typed fields for functionality instead of annotations</a:t>
            </a:r>
          </a:p>
          <a:p>
            <a:pPr marL="1218565" lvl="1" indent="-405765">
              <a:lnSpc>
                <a:spcPct val="114999"/>
              </a:lnSpc>
            </a:pPr>
            <a:r>
              <a:rPr lang="en-US"/>
              <a:t>Ensures configuration is portable across implementations</a:t>
            </a:r>
          </a:p>
          <a:p>
            <a:pPr marL="1218565" lvl="1" indent="-405765">
              <a:lnSpc>
                <a:spcPct val="114999"/>
              </a:lnSpc>
            </a:pPr>
            <a:r>
              <a:rPr lang="en-US"/>
              <a:t>Still allows for implementation-specific functionality to run ahead of the API in a controlled way via extensions</a:t>
            </a:r>
          </a:p>
          <a:p>
            <a:pPr marL="608965" indent="-422910">
              <a:lnSpc>
                <a:spcPct val="114999"/>
              </a:lnSpc>
              <a:buSzPts val="1200"/>
            </a:pPr>
            <a:r>
              <a:rPr lang="en-US" sz="1850"/>
              <a:t>Allows implementing multi-tenant scenarios in a more secure manner</a:t>
            </a:r>
          </a:p>
          <a:p>
            <a:pPr marL="608965" indent="-422910">
              <a:lnSpc>
                <a:spcPct val="114999"/>
              </a:lnSpc>
              <a:buSzPts val="1200"/>
            </a:pPr>
            <a:endParaRPr lang="en-US" sz="1850"/>
          </a:p>
        </p:txBody>
      </p:sp>
      <p:sp>
        <p:nvSpPr>
          <p:cNvPr id="4" name="Title 3">
            <a:extLst>
              <a:ext uri="{FF2B5EF4-FFF2-40B4-BE49-F238E27FC236}">
                <a16:creationId xmlns:a16="http://schemas.microsoft.com/office/drawing/2014/main" id="{FFBE8DCD-CD79-5401-2820-AA631306900A}"/>
              </a:ext>
            </a:extLst>
          </p:cNvPr>
          <p:cNvSpPr>
            <a:spLocks noGrp="1"/>
          </p:cNvSpPr>
          <p:nvPr>
            <p:ph type="title"/>
          </p:nvPr>
        </p:nvSpPr>
        <p:spPr/>
        <p:txBody>
          <a:bodyPr>
            <a:normAutofit/>
          </a:bodyPr>
          <a:lstStyle/>
          <a:p>
            <a:r>
              <a:rPr lang="en-US" sz="3200"/>
              <a:t>Enter: The Gateway API</a:t>
            </a:r>
          </a:p>
        </p:txBody>
      </p:sp>
      <p:pic>
        <p:nvPicPr>
          <p:cNvPr id="5" name="Picture 4" descr="Gateway API Resource Model">
            <a:extLst>
              <a:ext uri="{FF2B5EF4-FFF2-40B4-BE49-F238E27FC236}">
                <a16:creationId xmlns:a16="http://schemas.microsoft.com/office/drawing/2014/main" id="{ABC0BA55-8376-ACB0-78AC-864353799D70}"/>
              </a:ext>
            </a:extLst>
          </p:cNvPr>
          <p:cNvPicPr>
            <a:picLocks noChangeAspect="1"/>
          </p:cNvPicPr>
          <p:nvPr/>
        </p:nvPicPr>
        <p:blipFill>
          <a:blip r:embed="rId4"/>
          <a:stretch>
            <a:fillRect/>
          </a:stretch>
        </p:blipFill>
        <p:spPr>
          <a:xfrm>
            <a:off x="6565075" y="1536124"/>
            <a:ext cx="5128160" cy="4518065"/>
          </a:xfrm>
          <a:prstGeom prst="rect">
            <a:avLst/>
          </a:prstGeom>
        </p:spPr>
      </p:pic>
    </p:spTree>
    <p:extLst>
      <p:ext uri="{BB962C8B-B14F-4D97-AF65-F5344CB8AC3E}">
        <p14:creationId xmlns:p14="http://schemas.microsoft.com/office/powerpoint/2010/main" val="476769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C071-E381-F868-2960-C04B38D9C992}"/>
              </a:ext>
            </a:extLst>
          </p:cNvPr>
          <p:cNvSpPr>
            <a:spLocks noGrp="1"/>
          </p:cNvSpPr>
          <p:nvPr>
            <p:ph type="ctrTitle"/>
          </p:nvPr>
        </p:nvSpPr>
        <p:spPr/>
        <p:txBody>
          <a:bodyPr/>
          <a:lstStyle/>
          <a:p>
            <a:r>
              <a:rPr lang="en-US" sz="6900"/>
              <a:t>Who Likes Migrations???</a:t>
            </a:r>
            <a:endParaRPr lang="en-US"/>
          </a:p>
        </p:txBody>
      </p:sp>
      <p:sp>
        <p:nvSpPr>
          <p:cNvPr id="3" name="Subtitle 2">
            <a:extLst>
              <a:ext uri="{FF2B5EF4-FFF2-40B4-BE49-F238E27FC236}">
                <a16:creationId xmlns:a16="http://schemas.microsoft.com/office/drawing/2014/main" id="{BEDBDA53-6DB4-855C-4663-9FB6CEE6CBB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5133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deo gif. A dog is offered a piece of cotton candy. He tastes it and pulls away in disgust, pawing it away from his face.">
            <a:extLst>
              <a:ext uri="{FF2B5EF4-FFF2-40B4-BE49-F238E27FC236}">
                <a16:creationId xmlns:a16="http://schemas.microsoft.com/office/drawing/2014/main" id="{702E5675-172B-03C8-3401-D2AAACF48FA1}"/>
              </a:ext>
            </a:extLst>
          </p:cNvPr>
          <p:cNvPicPr>
            <a:picLocks noChangeAspect="1"/>
          </p:cNvPicPr>
          <p:nvPr/>
        </p:nvPicPr>
        <p:blipFill>
          <a:blip r:embed="rId3"/>
          <a:stretch>
            <a:fillRect/>
          </a:stretch>
        </p:blipFill>
        <p:spPr>
          <a:xfrm>
            <a:off x="472539" y="218333"/>
            <a:ext cx="3946477" cy="5324048"/>
          </a:xfrm>
          <a:prstGeom prst="rect">
            <a:avLst/>
          </a:prstGeom>
        </p:spPr>
      </p:pic>
    </p:spTree>
    <p:extLst>
      <p:ext uri="{BB962C8B-B14F-4D97-AF65-F5344CB8AC3E}">
        <p14:creationId xmlns:p14="http://schemas.microsoft.com/office/powerpoint/2010/main" val="3398682846"/>
      </p:ext>
    </p:extLst>
  </p:cSld>
  <p:clrMapOvr>
    <a:masterClrMapping/>
  </p:clrMapOvr>
</p:sld>
</file>

<file path=ppt/theme/theme1.xml><?xml version="1.0" encoding="utf-8"?>
<a:theme xmlns:a="http://schemas.openxmlformats.org/drawingml/2006/main" name="KCNA24">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1082</Words>
  <Application>Microsoft Macintosh PowerPoint</Application>
  <PresentationFormat>Widescreen</PresentationFormat>
  <Paragraphs>106</Paragraphs>
  <Slides>20</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Consolas</vt:lpstr>
      <vt:lpstr>Montserrat</vt:lpstr>
      <vt:lpstr>KCNA24</vt:lpstr>
      <vt:lpstr>How to Move from Ingress to Gateway API with Minimal Hassle</vt:lpstr>
      <vt:lpstr>PowerPoint Presentation</vt:lpstr>
      <vt:lpstr>PowerPoint Presentation</vt:lpstr>
      <vt:lpstr>PowerPoint Presentation</vt:lpstr>
      <vt:lpstr>Refresher: the Ingress API</vt:lpstr>
      <vt:lpstr>PowerPoint Presentation</vt:lpstr>
      <vt:lpstr>Enter: The Gateway API</vt:lpstr>
      <vt:lpstr>Who Likes Migrations???</vt:lpstr>
      <vt:lpstr>PowerPoint Presentation</vt:lpstr>
      <vt:lpstr>PowerPoint Presentation</vt:lpstr>
      <vt:lpstr>PowerPoint Presentation</vt:lpstr>
      <vt:lpstr>PowerPoint Presentation</vt:lpstr>
      <vt:lpstr>The Unfortunate Truth of Migrations</vt:lpstr>
      <vt:lpstr>Principles for a Safe Migration</vt:lpstr>
      <vt:lpstr>Tools for your Journey</vt:lpstr>
      <vt:lpstr>Ingress2Gateway</vt:lpstr>
      <vt:lpstr>Ingress2gateway Demo</vt:lpstr>
      <vt:lpstr>Weighted DNS/Routing</vt:lpstr>
      <vt:lpstr>Weighted DNS/Routing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Keith Mattix</cp:lastModifiedBy>
  <cp:revision>2</cp:revision>
  <dcterms:created xsi:type="dcterms:W3CDTF">2024-10-29T20:31:08Z</dcterms:created>
  <dcterms:modified xsi:type="dcterms:W3CDTF">2024-11-15T19:27:50Z</dcterms:modified>
</cp:coreProperties>
</file>